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6" r:id="rId2"/>
    <p:sldId id="257" r:id="rId3"/>
    <p:sldId id="275" r:id="rId4"/>
    <p:sldId id="268" r:id="rId5"/>
    <p:sldId id="274" r:id="rId6"/>
    <p:sldId id="269" r:id="rId7"/>
    <p:sldId id="270" r:id="rId8"/>
    <p:sldId id="271" r:id="rId9"/>
    <p:sldId id="27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626"/>
    <a:srgbClr val="FFC911"/>
    <a:srgbClr val="00BEB4"/>
    <a:srgbClr val="FECC01"/>
    <a:srgbClr val="66FF66"/>
    <a:srgbClr val="F9EF16"/>
    <a:srgbClr val="A3D65C"/>
    <a:srgbClr val="FF6355"/>
    <a:srgbClr val="B9C115"/>
    <a:srgbClr val="829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/>
    <p:restoredTop sz="94714"/>
  </p:normalViewPr>
  <p:slideViewPr>
    <p:cSldViewPr>
      <p:cViewPr varScale="1">
        <p:scale>
          <a:sx n="84" d="100"/>
          <a:sy n="84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3798-56A8-6A4F-B19E-33722328917D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ADB2A-5897-9847-A3EC-C94E78833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0B53-262E-405D-9A91-15FACA7C381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D896-3684-44FE-BFD7-63A039EE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urycouncil.org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nturycouncil.org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centurycouncil.org/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enturycouncil.org/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urycouncil.org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urycouncil.org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centurycouncil.org/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2" b="28570"/>
          <a:stretch/>
        </p:blipFill>
        <p:spPr>
          <a:xfrm>
            <a:off x="457200" y="-152400"/>
            <a:ext cx="8129725" cy="30972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3506800"/>
            <a:ext cx="8934058" cy="3354231"/>
            <a:chOff x="76200" y="858201"/>
            <a:chExt cx="8934058" cy="33542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50"/>
            <a:stretch/>
          </p:blipFill>
          <p:spPr>
            <a:xfrm>
              <a:off x="7747554" y="858201"/>
              <a:ext cx="1262704" cy="3351200"/>
            </a:xfrm>
            <a:prstGeom prst="rect">
              <a:avLst/>
            </a:prstGeom>
          </p:spPr>
        </p:pic>
        <p:pic>
          <p:nvPicPr>
            <p:cNvPr id="6" name="Picture 10" descr="topshelf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90600"/>
              <a:ext cx="1257300" cy="322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original_n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09" y="959293"/>
              <a:ext cx="1255629" cy="3217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paloma_ne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814" y="944880"/>
              <a:ext cx="1254058" cy="321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strawberry_ne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959292"/>
              <a:ext cx="1245612" cy="319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mojito_n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408" y="944880"/>
              <a:ext cx="1266996" cy="324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ongisland_ne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993" y="944880"/>
              <a:ext cx="1275142" cy="326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low_cal_new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779" y="957180"/>
              <a:ext cx="1270342" cy="3255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53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31" y="1755834"/>
            <a:ext cx="2616592" cy="26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" y="152400"/>
            <a:ext cx="1692864" cy="4697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596" y="457200"/>
            <a:ext cx="279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19.9 Proof Hard Iced Tea Lemonade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43379"/>
              </p:ext>
            </p:extLst>
          </p:nvPr>
        </p:nvGraphicFramePr>
        <p:xfrm>
          <a:off x="228600" y="4712732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457200"/>
                <a:gridCol w="1524000"/>
                <a:gridCol w="533400"/>
                <a:gridCol w="685800"/>
                <a:gridCol w="685800"/>
                <a:gridCol w="7620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F1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56849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3/4” x 9 7/8” x 6 5/8”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0-88352-13106-1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56842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0-88352-13105-4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58957"/>
              </p:ext>
            </p:extLst>
          </p:nvPr>
        </p:nvGraphicFramePr>
        <p:xfrm>
          <a:off x="228600" y="5632786"/>
          <a:ext cx="4648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jpoltorak\AppData\Local\Microsoft\Windows\Temporary Internet Files\Content.Outlook\QAXW0CT3\088352131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43992" r="39647" b="44007"/>
          <a:stretch/>
        </p:blipFill>
        <p:spPr bwMode="auto">
          <a:xfrm>
            <a:off x="586873" y="5800426"/>
            <a:ext cx="109728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poltorak\AppData\Local\Microsoft\Windows\Temporary Internet Files\Content.Outlook\QAXW0CT3\088352131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t="44016" r="39649" b="43984"/>
          <a:stretch/>
        </p:blipFill>
        <p:spPr bwMode="auto">
          <a:xfrm>
            <a:off x="3017520" y="5800426"/>
            <a:ext cx="109728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14014" y="6044625"/>
            <a:ext cx="369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6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pic>
        <p:nvPicPr>
          <p:cNvPr id="8194" name="Picture 2" descr="C:\Users\astanko\Downloads\Salvadors-BW.png_12_14_2016_1_16_45_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6" y="-1600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10734" y="2375118"/>
            <a:ext cx="2162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A modern twist on a refreshing classic, Salvador’s Hard Iced Tea Lemonade is an exciting and refreshing addition to the world of spirits.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7218" y="2362200"/>
            <a:ext cx="2438400" cy="1904388"/>
          </a:xfrm>
          <a:prstGeom prst="rect">
            <a:avLst/>
          </a:prstGeom>
          <a:noFill/>
          <a:ln>
            <a:solidFill>
              <a:srgbClr val="FF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13000"/>
          </a:blip>
          <a:srcRect t="3846" b="5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96" y="858201"/>
            <a:ext cx="1262704" cy="350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90" y="330199"/>
            <a:ext cx="6858000" cy="563562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Salvador’s offers a strong line-up of 8 classic cocktails for any occasion 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2001" y="4134001"/>
            <a:ext cx="1275599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i="1" dirty="0" smtClean="0">
                <a:effectLst/>
              </a:rPr>
              <a:t>For a refreshing, thirst quenching tequila cocktail, the Paloma is definitely at the top of the list and it’s a favorite in Mexico. It’s a light, fruity drink made with the natural flavors of Ruby red grapefruits Truly one of the smoothest tequila drinks out there. 19.9 Proof</a:t>
            </a:r>
            <a:endParaRPr lang="en-US" sz="1000" i="1" dirty="0"/>
          </a:p>
        </p:txBody>
      </p:sp>
      <p:sp>
        <p:nvSpPr>
          <p:cNvPr id="5" name="Rectangle 4"/>
          <p:cNvSpPr/>
          <p:nvPr/>
        </p:nvSpPr>
        <p:spPr>
          <a:xfrm>
            <a:off x="1447799" y="4145534"/>
            <a:ext cx="1066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effectLst/>
              </a:rPr>
              <a:t>Easy to drink and ready to serve, The original Salvador’s Margarita is made with premium tequila and never compromises on taste. 26 proof.</a:t>
            </a:r>
            <a:endParaRPr lang="en-US" sz="100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2714" y="4134001"/>
            <a:ext cx="1201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effectLst/>
              </a:rPr>
              <a:t>Perfectly sweet and delicious, Salvador’s take on the classic Strawberry Margarita is spot-on. 19.9 Proof.</a:t>
            </a:r>
            <a:endParaRPr lang="en-US" sz="1000" i="1" dirty="0"/>
          </a:p>
        </p:txBody>
      </p:sp>
      <p:sp>
        <p:nvSpPr>
          <p:cNvPr id="10" name="Rectangle 9"/>
          <p:cNvSpPr/>
          <p:nvPr/>
        </p:nvSpPr>
        <p:spPr>
          <a:xfrm>
            <a:off x="76200" y="4145534"/>
            <a:ext cx="1295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effectLst/>
              </a:rPr>
              <a:t>Made with the finest ingredients, our Top Shelf margarita stands strong with any of the best margaritas. Made with ultra premium tequila, premium triple sec, and produced at a strong 30 proof</a:t>
            </a:r>
            <a:endParaRPr lang="en-US" sz="1000" i="1" dirty="0"/>
          </a:p>
        </p:txBody>
      </p:sp>
      <p:sp>
        <p:nvSpPr>
          <p:cNvPr id="3" name="Rectangle 2"/>
          <p:cNvSpPr/>
          <p:nvPr/>
        </p:nvSpPr>
        <p:spPr>
          <a:xfrm>
            <a:off x="4624183" y="4145534"/>
            <a:ext cx="1167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Salvador’s Mojito is a classic, refreshing cocktail made with quality rum and a hint of natural mint sprig flavoring. 19.9 proof.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4145534"/>
            <a:ext cx="99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Made with premium vodka, gin, rum, tequila, and Triple Sec, Salvador’s Long Island Iced Tea is mixed to perfection. 19.9 Proof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4145534"/>
            <a:ext cx="99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Everything you love about Salvador’s Original Margarita, but with less calories (under 95 per serving). 19.9 Proof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200" y="4145534"/>
            <a:ext cx="99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/>
              <a:t>A modern twist on a refreshing classic, Salvador’s Hard Iced Tea Lemonade is an exciting and refreshing addition to the world of spirits.</a:t>
            </a:r>
          </a:p>
          <a:p>
            <a:pPr algn="ctr"/>
            <a:r>
              <a:rPr lang="en-US" sz="1000" i="1" dirty="0" smtClean="0"/>
              <a:t>19.9 Proof</a:t>
            </a:r>
            <a:endParaRPr lang="en-US" sz="1000" i="1" dirty="0"/>
          </a:p>
        </p:txBody>
      </p:sp>
      <p:pic>
        <p:nvPicPr>
          <p:cNvPr id="20" name="Picture 10" descr="topshelf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0600"/>
            <a:ext cx="1257300" cy="32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original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1" y="959293"/>
            <a:ext cx="1255629" cy="32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paloma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42" y="944880"/>
            <a:ext cx="1254058" cy="32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strawberry_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88" y="959292"/>
            <a:ext cx="1245612" cy="31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mojito_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8" y="944880"/>
            <a:ext cx="1266996" cy="32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ongisland_n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58" y="944880"/>
            <a:ext cx="1275142" cy="32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ow_cal_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58" y="957180"/>
            <a:ext cx="1270342" cy="32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13641"/>
              </p:ext>
            </p:extLst>
          </p:nvPr>
        </p:nvGraphicFramePr>
        <p:xfrm>
          <a:off x="152400" y="5726668"/>
          <a:ext cx="4571999" cy="990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86000"/>
                <a:gridCol w="2285999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00774"/>
              </p:ext>
            </p:extLst>
          </p:nvPr>
        </p:nvGraphicFramePr>
        <p:xfrm>
          <a:off x="152400" y="4800600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3400"/>
                <a:gridCol w="457200"/>
                <a:gridCol w="1905000"/>
                <a:gridCol w="457200"/>
                <a:gridCol w="685800"/>
                <a:gridCol w="685800"/>
                <a:gridCol w="6096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39772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Glass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40.88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” x 10 3/4” x 16”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0-88352-12500-8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51242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Glass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(Export)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40.88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” x 10 3/4” x 16”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0-88352-12500-8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868" y="6454286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Top Shelf - Glass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682" y="6454286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Top Shelf - Glass (Export)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0" descr="topshelf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7" y="304800"/>
            <a:ext cx="1793987" cy="45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44956" r="40759" b="45044"/>
          <a:stretch/>
        </p:blipFill>
        <p:spPr>
          <a:xfrm>
            <a:off x="3104865" y="5789125"/>
            <a:ext cx="9906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44956" r="40759" b="45044"/>
          <a:stretch/>
        </p:blipFill>
        <p:spPr>
          <a:xfrm>
            <a:off x="824836" y="5789125"/>
            <a:ext cx="990600" cy="68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562802">
            <a:off x="355203" y="1764375"/>
            <a:ext cx="1873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PROOF!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tanko\Downloads\Salvadors-Top-Shelf-BW.png_12_14_2016_12_50_59_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066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6172200"/>
            <a:ext cx="430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5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57463" y="2737198"/>
            <a:ext cx="3228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effectLst/>
              </a:rPr>
              <a:t>Made with the finest ingredients, our Top Shelf margarita stands strong with any of the best margaritas. Made with ultra premium tequila, premium triple sec, and produced at a strong 30 proof</a:t>
            </a:r>
            <a:endParaRPr lang="en-US" sz="1600" i="1" dirty="0"/>
          </a:p>
        </p:txBody>
      </p:sp>
      <p:sp>
        <p:nvSpPr>
          <p:cNvPr id="24" name="Rectangle 23"/>
          <p:cNvSpPr/>
          <p:nvPr/>
        </p:nvSpPr>
        <p:spPr>
          <a:xfrm>
            <a:off x="6096000" y="2737198"/>
            <a:ext cx="2438400" cy="1904388"/>
          </a:xfrm>
          <a:prstGeom prst="rect">
            <a:avLst/>
          </a:prstGeom>
          <a:noFill/>
          <a:ln>
            <a:solidFill>
              <a:srgbClr val="FF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12820"/>
              </p:ext>
            </p:extLst>
          </p:nvPr>
        </p:nvGraphicFramePr>
        <p:xfrm>
          <a:off x="49283" y="4230936"/>
          <a:ext cx="8382001" cy="123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3400"/>
                <a:gridCol w="457200"/>
                <a:gridCol w="2057400"/>
                <a:gridCol w="457200"/>
                <a:gridCol w="685800"/>
                <a:gridCol w="685800"/>
                <a:gridCol w="609600"/>
                <a:gridCol w="1524000"/>
                <a:gridCol w="13716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53819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14.42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0-88352-12885-6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53812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0-88352-12858-0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54032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w/ Sunglasses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0-88352-12858-0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705"/>
              </p:ext>
            </p:extLst>
          </p:nvPr>
        </p:nvGraphicFramePr>
        <p:xfrm>
          <a:off x="49283" y="5461804"/>
          <a:ext cx="7010399" cy="990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/>
                <a:gridCol w="2286000"/>
                <a:gridCol w="2285999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6569" y="6160525"/>
            <a:ext cx="1390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Margarita (PET)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219" y="6160525"/>
            <a:ext cx="13580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Margarita (PET)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8319" y="6160525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Margarita (PET w/ Sunglasses)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2" descr="original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5" y="76200"/>
            <a:ext cx="1652605" cy="42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45018" r="40821" b="44803"/>
          <a:stretch/>
        </p:blipFill>
        <p:spPr>
          <a:xfrm>
            <a:off x="785626" y="5535277"/>
            <a:ext cx="973394" cy="69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0" t="45018" r="40636" b="44946"/>
          <a:stretch/>
        </p:blipFill>
        <p:spPr>
          <a:xfrm>
            <a:off x="3053257" y="5540191"/>
            <a:ext cx="983226" cy="688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0" t="45018" r="40636" b="44946"/>
          <a:stretch/>
        </p:blipFill>
        <p:spPr>
          <a:xfrm>
            <a:off x="5477635" y="5540192"/>
            <a:ext cx="983226" cy="688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43246"/>
            <a:ext cx="9106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5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pic>
        <p:nvPicPr>
          <p:cNvPr id="2050" name="Picture 2" descr="C:\Users\astanko\Downloads\Salvadors_Logos-Original.png_12_14_2016_1_12_21_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446556"/>
            <a:ext cx="5485947" cy="32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48491" y="2137955"/>
            <a:ext cx="1789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effectLst/>
              </a:rPr>
              <a:t>Easy to drink and ready to serve, The original Salvador’s Margarita is made with premium tequila and never compromises on taste. </a:t>
            </a:r>
            <a:endParaRPr lang="en-US" sz="1400" i="1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6483" y="2582237"/>
            <a:ext cx="2895600" cy="1371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1631" y="381000"/>
            <a:ext cx="2726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8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</a:t>
            </a:r>
            <a:endParaRPr lang="en-US" sz="2800" b="1" dirty="0" smtClean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Margarita</a:t>
            </a:r>
            <a:endParaRPr lang="en-US" sz="28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76" y="2631558"/>
            <a:ext cx="1830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95073"/>
              </p:ext>
            </p:extLst>
          </p:nvPr>
        </p:nvGraphicFramePr>
        <p:xfrm>
          <a:off x="207647" y="4800600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3400"/>
                <a:gridCol w="457200"/>
                <a:gridCol w="1447800"/>
                <a:gridCol w="457200"/>
                <a:gridCol w="717015"/>
                <a:gridCol w="730785"/>
                <a:gridCol w="9906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62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55109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13.25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0-88352-13020-0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55102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26.21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0-88352-13019-4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82971"/>
              </p:ext>
            </p:extLst>
          </p:nvPr>
        </p:nvGraphicFramePr>
        <p:xfrm>
          <a:off x="207647" y="5726668"/>
          <a:ext cx="4648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858" y="6461456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Round – 24in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3760" y="645682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– 6in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14" descr="palom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" y="-1"/>
            <a:ext cx="1899634" cy="48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5161" r="41007" b="44946"/>
          <a:stretch/>
        </p:blipFill>
        <p:spPr>
          <a:xfrm>
            <a:off x="3287912" y="5810241"/>
            <a:ext cx="953729" cy="678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44875" r="40821" b="44946"/>
          <a:stretch/>
        </p:blipFill>
        <p:spPr>
          <a:xfrm>
            <a:off x="946897" y="5790577"/>
            <a:ext cx="973394" cy="698091"/>
          </a:xfrm>
          <a:prstGeom prst="rect">
            <a:avLst/>
          </a:prstGeom>
        </p:spPr>
      </p:pic>
      <p:pic>
        <p:nvPicPr>
          <p:cNvPr id="3074" name="Picture 2" descr="C:\Users\astanko\Downloads\Salvadors_Logos-Paloma.jpg_12_14_2016_1_15_14_P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r="6497"/>
          <a:stretch/>
        </p:blipFill>
        <p:spPr bwMode="auto">
          <a:xfrm>
            <a:off x="4014025" y="-2"/>
            <a:ext cx="5129975" cy="27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752600" y="2737198"/>
            <a:ext cx="3505200" cy="220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i="1" dirty="0" smtClean="0">
                <a:effectLst/>
              </a:rPr>
              <a:t>For a refreshing, thirst quenching tequila cocktail, the Paloma is definitely at the top of the list and it’s a favorite in Mexico. It’s a light, fruity drink made with the natural flavors of Ruby red grapefruits Truly one of the smoothest tequila drinks out there. 19.9 Proof</a:t>
            </a:r>
            <a:endParaRPr lang="en-US" sz="1600" i="1" dirty="0"/>
          </a:p>
        </p:txBody>
      </p:sp>
      <p:sp>
        <p:nvSpPr>
          <p:cNvPr id="14" name="Rectangle 13"/>
          <p:cNvSpPr/>
          <p:nvPr/>
        </p:nvSpPr>
        <p:spPr>
          <a:xfrm>
            <a:off x="5638800" y="2737198"/>
            <a:ext cx="2895600" cy="1904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28498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 Proof </a:t>
            </a:r>
          </a:p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Ruby Red </a:t>
            </a:r>
          </a:p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Grapefruit Paloma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5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strawberry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8" y="152400"/>
            <a:ext cx="1772215" cy="45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9583" y="453168"/>
            <a:ext cx="3679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 Proof</a:t>
            </a:r>
          </a:p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Strawberry Margarita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00709"/>
              </p:ext>
            </p:extLst>
          </p:nvPr>
        </p:nvGraphicFramePr>
        <p:xfrm>
          <a:off x="68009" y="4800600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457200"/>
                <a:gridCol w="1447800"/>
                <a:gridCol w="457200"/>
                <a:gridCol w="685800"/>
                <a:gridCol w="762000"/>
                <a:gridCol w="7620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5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52849-NP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13.38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0-88352-12060-7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52842-NP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27.02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0-88352-12005-8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1021"/>
              </p:ext>
            </p:extLst>
          </p:nvPr>
        </p:nvGraphicFramePr>
        <p:xfrm>
          <a:off x="68009" y="5726668"/>
          <a:ext cx="4648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9974" y="6455658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Round PET – 24in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9231" y="6455658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PET – 6in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5018" r="40821" b="44946"/>
          <a:stretch/>
        </p:blipFill>
        <p:spPr>
          <a:xfrm>
            <a:off x="824169" y="5800409"/>
            <a:ext cx="963562" cy="688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45161" r="40821" b="45090"/>
          <a:stretch/>
        </p:blipFill>
        <p:spPr>
          <a:xfrm>
            <a:off x="3138442" y="5810240"/>
            <a:ext cx="973394" cy="6685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51990" y="6085766"/>
            <a:ext cx="430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5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pic>
        <p:nvPicPr>
          <p:cNvPr id="4098" name="Picture 2" descr="C:\Users\astanko\Downloads\Salvadors-19.9-Proof-Color.png_12_14_2016_1_16_18_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30" y="-1524000"/>
            <a:ext cx="4323670" cy="43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8097" y="2527919"/>
            <a:ext cx="2061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effectLst/>
              </a:rPr>
              <a:t>Perfectly sweet and delicious, Salvador’s take on the classic Strawberry Margarita is spot-on. 19.9 Proof.</a:t>
            </a:r>
            <a:endParaRPr lang="en-US" sz="1600" i="1" dirty="0"/>
          </a:p>
        </p:txBody>
      </p:sp>
      <p:sp>
        <p:nvSpPr>
          <p:cNvPr id="17" name="Rectangle 16"/>
          <p:cNvSpPr/>
          <p:nvPr/>
        </p:nvSpPr>
        <p:spPr>
          <a:xfrm>
            <a:off x="3810000" y="2527919"/>
            <a:ext cx="2438400" cy="1904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22778"/>
            <a:ext cx="1785937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36835"/>
              </p:ext>
            </p:extLst>
          </p:nvPr>
        </p:nvGraphicFramePr>
        <p:xfrm>
          <a:off x="76199" y="4319937"/>
          <a:ext cx="8382001" cy="123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533400"/>
                <a:gridCol w="1600200"/>
                <a:gridCol w="457200"/>
                <a:gridCol w="685800"/>
                <a:gridCol w="685800"/>
                <a:gridCol w="6096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65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52839-NP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13.25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0-88352-12453-7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52832-NP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0-88352-12448-3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53322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- Canada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26.21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0-88352-12856-6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27259"/>
              </p:ext>
            </p:extLst>
          </p:nvPr>
        </p:nvGraphicFramePr>
        <p:xfrm>
          <a:off x="76199" y="5555678"/>
          <a:ext cx="7010399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86000"/>
                <a:gridCol w="2285999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5982" y="6261893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PET– 24in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059" y="6261849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PET – 6in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1816" y="6271037"/>
            <a:ext cx="1794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PET – Canada (22 proof)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9264" y="274637"/>
            <a:ext cx="3323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 Proof</a:t>
            </a:r>
          </a:p>
          <a:p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Mojito Cocktail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8" descr="mojito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" y="73588"/>
            <a:ext cx="1712995" cy="43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5018" r="40821" b="44946"/>
          <a:stretch/>
        </p:blipFill>
        <p:spPr>
          <a:xfrm>
            <a:off x="838199" y="5617172"/>
            <a:ext cx="963562" cy="68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5018" r="40821" b="44946"/>
          <a:stretch/>
        </p:blipFill>
        <p:spPr>
          <a:xfrm>
            <a:off x="3178186" y="5617172"/>
            <a:ext cx="963562" cy="688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45018" r="40821" b="44946"/>
          <a:stretch/>
        </p:blipFill>
        <p:spPr>
          <a:xfrm>
            <a:off x="5432160" y="5617172"/>
            <a:ext cx="973394" cy="688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19446"/>
            <a:ext cx="9106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6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pic>
        <p:nvPicPr>
          <p:cNvPr id="5122" name="Picture 2" descr="C:\Users\astanko\Downloads\Salvadors-BW.png_12_14_2016_1_16_45_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7" y="-1524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22436" y="2240012"/>
            <a:ext cx="2196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Salvador’s Mojito is a classic, refreshing cocktail made with quality rum and a hint of natural mint sprig flavoring.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9343" y="2240012"/>
            <a:ext cx="2438400" cy="19043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28944"/>
            <a:ext cx="1801161" cy="181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tanko\Downloads\Salvadors-BW.png_12_14_2016_1_16_45_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90" y="-1682009"/>
            <a:ext cx="4806209" cy="48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77872"/>
              </p:ext>
            </p:extLst>
          </p:nvPr>
        </p:nvGraphicFramePr>
        <p:xfrm>
          <a:off x="146790" y="4724400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457200"/>
                <a:gridCol w="1676400"/>
                <a:gridCol w="457200"/>
                <a:gridCol w="685800"/>
                <a:gridCol w="685800"/>
                <a:gridCol w="6096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0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52829-NP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14.75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0-88352-12460-5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52822-NP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28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0-88352-12455-1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11083"/>
              </p:ext>
            </p:extLst>
          </p:nvPr>
        </p:nvGraphicFramePr>
        <p:xfrm>
          <a:off x="155944" y="5676900"/>
          <a:ext cx="4648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909" y="6407622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PET Round – 24in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021" y="6421694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PET Custom – 6in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16803"/>
            <a:ext cx="396583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78626"/>
                  </a:solidFill>
                </a:ln>
                <a:solidFill>
                  <a:srgbClr val="FFC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 Proof </a:t>
            </a:r>
          </a:p>
          <a:p>
            <a:r>
              <a:rPr lang="en-US" sz="3200" dirty="0" smtClean="0">
                <a:ln>
                  <a:solidFill>
                    <a:srgbClr val="F78626"/>
                  </a:solidFill>
                </a:ln>
                <a:solidFill>
                  <a:srgbClr val="FFC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Island Iced Tea</a:t>
            </a:r>
            <a:endParaRPr lang="en-US" sz="3200" dirty="0">
              <a:ln>
                <a:solidFill>
                  <a:srgbClr val="F78626"/>
                </a:solidFill>
              </a:ln>
              <a:solidFill>
                <a:srgbClr val="FFC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longisland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404"/>
            <a:ext cx="1814232" cy="46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0" t="44874" r="40636" b="45090"/>
          <a:stretch/>
        </p:blipFill>
        <p:spPr>
          <a:xfrm>
            <a:off x="902272" y="5733435"/>
            <a:ext cx="983226" cy="68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5018" r="40636" b="44946"/>
          <a:stretch/>
        </p:blipFill>
        <p:spPr>
          <a:xfrm>
            <a:off x="3222034" y="5749586"/>
            <a:ext cx="973394" cy="688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6172200"/>
            <a:ext cx="430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6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2581158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Made with premium vodka, gin, rum, tequila, and Triple Sec, Salvador’s Long Island Iced Tea is mixed to perfection.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37791" y="2590800"/>
            <a:ext cx="4196610" cy="1904388"/>
          </a:xfrm>
          <a:prstGeom prst="rect">
            <a:avLst/>
          </a:prstGeom>
          <a:noFill/>
          <a:ln>
            <a:solidFill>
              <a:srgbClr val="FF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1323" y="675382"/>
            <a:ext cx="3898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</a:t>
            </a: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Low-Calorie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Margarita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1880"/>
              </p:ext>
            </p:extLst>
          </p:nvPr>
        </p:nvGraphicFramePr>
        <p:xfrm>
          <a:off x="152400" y="4750832"/>
          <a:ext cx="8382001" cy="926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457200"/>
                <a:gridCol w="1676400"/>
                <a:gridCol w="457200"/>
                <a:gridCol w="685800"/>
                <a:gridCol w="685800"/>
                <a:gridCol w="609600"/>
                <a:gridCol w="1524000"/>
                <a:gridCol w="1524001"/>
              </a:tblGrid>
              <a:tr h="31646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Proof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Pack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Pallet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 Tier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Case Dimensions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UPC#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B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52269-NP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200mL PET Round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14.75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3/4” x 9 7/8” x 6 5/8”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0-88352-12013-3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52262-NP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19.9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1.75L PET Custom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26.21 lbs.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9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3/8” x 10” x 14”</a:t>
                      </a:r>
                      <a:endParaRPr lang="en-US" sz="9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0-88352-12008-9</a:t>
                      </a:r>
                      <a:endParaRPr lang="en-US" sz="9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88455"/>
              </p:ext>
            </p:extLst>
          </p:nvPr>
        </p:nvGraphicFramePr>
        <p:xfrm>
          <a:off x="152400" y="5676900"/>
          <a:ext cx="4648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098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3826" y="6405890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200mL Round – 24in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174" y="6405890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1.75L Custom – 6in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4" descr="low_cal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" y="152400"/>
            <a:ext cx="1781105" cy="45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44874" r="40821" b="45090"/>
          <a:stretch/>
        </p:blipFill>
        <p:spPr>
          <a:xfrm>
            <a:off x="908560" y="5750641"/>
            <a:ext cx="963562" cy="688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45161" r="40821" b="45090"/>
          <a:stretch/>
        </p:blipFill>
        <p:spPr>
          <a:xfrm>
            <a:off x="3218490" y="5760472"/>
            <a:ext cx="973394" cy="6685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00600" y="6172200"/>
            <a:ext cx="430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Please visit the </a:t>
            </a:r>
            <a:r>
              <a:rPr lang="en-US" sz="800" u="sng" dirty="0">
                <a:hlinkClick r:id="rId5"/>
              </a:rPr>
              <a:t>Century Council</a:t>
            </a:r>
            <a:r>
              <a:rPr lang="en-US" sz="800" dirty="0"/>
              <a:t> for information and resources on how to fight drunk driving and stop underage drinking.</a:t>
            </a:r>
            <a:br>
              <a:rPr lang="en-US" sz="800" dirty="0"/>
            </a:br>
            <a:r>
              <a:rPr lang="en-US" sz="800" dirty="0"/>
              <a:t>PLEASE ENJOY RESPONSIBLY. @</a:t>
            </a:r>
            <a:r>
              <a:rPr lang="en-US" sz="800" dirty="0" smtClean="0"/>
              <a:t>2017 </a:t>
            </a:r>
            <a:r>
              <a:rPr lang="en-US" sz="800" dirty="0" err="1"/>
              <a:t>Salvadors</a:t>
            </a:r>
            <a:r>
              <a:rPr lang="en-US" sz="800" dirty="0"/>
              <a:t>® Cocktails, 9.95-15% Alc./Vol. (19.9-30 Proof), Luxco®, Inc., St. Louis, MO</a:t>
            </a:r>
          </a:p>
        </p:txBody>
      </p:sp>
      <p:pic>
        <p:nvPicPr>
          <p:cNvPr id="7170" name="Picture 2" descr="C:\Users\astanko\Downloads\Salvadors-BW.png_12_14_2016_1_16_45_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523735"/>
            <a:ext cx="4419335" cy="44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1323" y="2434441"/>
            <a:ext cx="2452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Everything you love about Salvador’s Original Margarita, but with less </a:t>
            </a:r>
            <a:r>
              <a:rPr lang="en-US" sz="1600" i="1" dirty="0" smtClean="0"/>
              <a:t>calories.</a:t>
            </a:r>
            <a:endParaRPr lang="en-US" sz="1600" i="1" dirty="0"/>
          </a:p>
        </p:txBody>
      </p:sp>
      <p:sp>
        <p:nvSpPr>
          <p:cNvPr id="16" name="Rectangle 15"/>
          <p:cNvSpPr/>
          <p:nvPr/>
        </p:nvSpPr>
        <p:spPr>
          <a:xfrm>
            <a:off x="4360896" y="2467365"/>
            <a:ext cx="2438400" cy="1904388"/>
          </a:xfrm>
          <a:prstGeom prst="rect">
            <a:avLst/>
          </a:prstGeom>
          <a:ln>
            <a:solidFill>
              <a:srgbClr val="00BE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6512" y="2434441"/>
            <a:ext cx="2320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n>
                  <a:solidFill>
                    <a:srgbClr val="00BEB4"/>
                  </a:solidFill>
                </a:ln>
                <a:solidFill>
                  <a:srgbClr val="00BEB4"/>
                </a:solidFill>
              </a:rPr>
              <a:t>U</a:t>
            </a:r>
            <a:r>
              <a:rPr lang="en-US" sz="2800" i="1" dirty="0" smtClean="0">
                <a:ln>
                  <a:solidFill>
                    <a:srgbClr val="00BEB4"/>
                  </a:solidFill>
                </a:ln>
                <a:solidFill>
                  <a:srgbClr val="00BEB4"/>
                </a:solidFill>
              </a:rPr>
              <a:t>nder 95 calories </a:t>
            </a:r>
            <a:r>
              <a:rPr lang="en-US" sz="2800" i="1" dirty="0">
                <a:ln>
                  <a:solidFill>
                    <a:srgbClr val="00BEB4"/>
                  </a:solidFill>
                </a:ln>
                <a:solidFill>
                  <a:srgbClr val="00BEB4"/>
                </a:solidFill>
              </a:rPr>
              <a:t>per </a:t>
            </a:r>
            <a:r>
              <a:rPr lang="en-US" sz="2800" i="1" dirty="0" smtClean="0">
                <a:ln>
                  <a:solidFill>
                    <a:srgbClr val="00BEB4"/>
                  </a:solidFill>
                </a:ln>
                <a:solidFill>
                  <a:srgbClr val="00BEB4"/>
                </a:solidFill>
              </a:rPr>
              <a:t>serving!</a:t>
            </a:r>
            <a:endParaRPr lang="en-US" sz="2800" i="1" dirty="0">
              <a:ln>
                <a:solidFill>
                  <a:srgbClr val="00BEB4"/>
                </a:solidFill>
              </a:ln>
              <a:solidFill>
                <a:srgbClr val="00B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1111</Words>
  <Application>Microsoft Office PowerPoint</Application>
  <PresentationFormat>On-screen Show (4:3)</PresentationFormat>
  <Paragraphs>292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Salvador’s offers a strong line-up of 8 classic cocktails for any occasion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Salvador’s</dc:title>
  <dc:creator>Katie Dwyer</dc:creator>
  <cp:lastModifiedBy>Allison O’Brien</cp:lastModifiedBy>
  <cp:revision>113</cp:revision>
  <cp:lastPrinted>2016-03-23T19:58:22Z</cp:lastPrinted>
  <dcterms:created xsi:type="dcterms:W3CDTF">2016-02-22T22:50:09Z</dcterms:created>
  <dcterms:modified xsi:type="dcterms:W3CDTF">2017-04-18T19:57:48Z</dcterms:modified>
</cp:coreProperties>
</file>