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1"/>
  </p:notesMasterIdLst>
  <p:handoutMasterIdLst>
    <p:handoutMasterId r:id="rId12"/>
  </p:handoutMasterIdLst>
  <p:sldIdLst>
    <p:sldId id="320" r:id="rId2"/>
    <p:sldId id="343" r:id="rId3"/>
    <p:sldId id="344" r:id="rId4"/>
    <p:sldId id="345" r:id="rId5"/>
    <p:sldId id="346" r:id="rId6"/>
    <p:sldId id="347" r:id="rId7"/>
    <p:sldId id="342" r:id="rId8"/>
    <p:sldId id="334" r:id="rId9"/>
    <p:sldId id="340"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4">
          <p15:clr>
            <a:srgbClr val="A4A3A4"/>
          </p15:clr>
        </p15:guide>
        <p15:guide id="2" orient="horz" pos="1241">
          <p15:clr>
            <a:srgbClr val="A4A3A4"/>
          </p15:clr>
        </p15:guide>
        <p15:guide id="3" orient="horz" pos="575">
          <p15:clr>
            <a:srgbClr val="A4A3A4"/>
          </p15:clr>
        </p15:guide>
        <p15:guide id="4" pos="5469">
          <p15:clr>
            <a:srgbClr val="A4A3A4"/>
          </p15:clr>
        </p15:guide>
        <p15:guide id="5" pos="4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11" autoAdjust="0"/>
    <p:restoredTop sz="89728" autoAdjust="0"/>
  </p:normalViewPr>
  <p:slideViewPr>
    <p:cSldViewPr snapToGrid="0" snapToObjects="1">
      <p:cViewPr varScale="1">
        <p:scale>
          <a:sx n="100" d="100"/>
          <a:sy n="100" d="100"/>
        </p:scale>
        <p:origin x="570" y="90"/>
      </p:cViewPr>
      <p:guideLst>
        <p:guide orient="horz" pos="1324"/>
        <p:guide orient="horz" pos="1241"/>
        <p:guide orient="horz" pos="575"/>
        <p:guide pos="5469"/>
        <p:guide pos="424"/>
      </p:guideLst>
    </p:cSldViewPr>
  </p:slideViewPr>
  <p:outlineViewPr>
    <p:cViewPr>
      <p:scale>
        <a:sx n="33" d="100"/>
        <a:sy n="33" d="100"/>
      </p:scale>
      <p:origin x="0" y="29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sz="1200" b="1" dirty="0"/>
              <a:t>DOMESTIC VODKA GROWTH</a:t>
            </a:r>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1"/>
          <c:order val="0"/>
          <c:tx>
            <c:strRef>
              <c:f>CHARTS!$W$26</c:f>
              <c:strCache>
                <c:ptCount val="1"/>
                <c:pt idx="0">
                  <c:v>DOLLAR SALES YA</c:v>
                </c:pt>
              </c:strCache>
            </c:strRef>
          </c:tx>
          <c:spPr>
            <a:solidFill>
              <a:schemeClr val="accent2"/>
            </a:solidFill>
            <a:ln>
              <a:noFill/>
            </a:ln>
            <a:effectLst/>
          </c:spPr>
          <c:invertIfNegative val="0"/>
          <c:cat>
            <c:strRef>
              <c:f>CHARTS!$U$27:$U$33</c:f>
              <c:strCache>
                <c:ptCount val="7"/>
                <c:pt idx="0">
                  <c:v>1.75LT</c:v>
                </c:pt>
                <c:pt idx="1">
                  <c:v>750ML</c:v>
                </c:pt>
                <c:pt idx="2">
                  <c:v>375ML</c:v>
                </c:pt>
                <c:pt idx="3">
                  <c:v>1LT</c:v>
                </c:pt>
                <c:pt idx="4">
                  <c:v>200ML</c:v>
                </c:pt>
                <c:pt idx="5">
                  <c:v>50ML</c:v>
                </c:pt>
                <c:pt idx="6">
                  <c:v>100ML</c:v>
                </c:pt>
              </c:strCache>
            </c:strRef>
          </c:cat>
          <c:val>
            <c:numRef>
              <c:f>CHARTS!$W$27:$W$33</c:f>
              <c:numCache>
                <c:formatCode>_(* #,##0_);_(* \(#,##0\);_(* "-"??_);_(@_)</c:formatCode>
                <c:ptCount val="7"/>
                <c:pt idx="0">
                  <c:v>400781942.8301546</c:v>
                </c:pt>
                <c:pt idx="1">
                  <c:v>312495135.06345415</c:v>
                </c:pt>
                <c:pt idx="2">
                  <c:v>28964923.298954602</c:v>
                </c:pt>
                <c:pt idx="3">
                  <c:v>24050099.310990639</c:v>
                </c:pt>
                <c:pt idx="4">
                  <c:v>9422556.2020979729</c:v>
                </c:pt>
                <c:pt idx="5">
                  <c:v>6446480.9731132593</c:v>
                </c:pt>
                <c:pt idx="6">
                  <c:v>971467.10311133123</c:v>
                </c:pt>
              </c:numCache>
            </c:numRef>
          </c:val>
        </c:ser>
        <c:ser>
          <c:idx val="0"/>
          <c:order val="1"/>
          <c:tx>
            <c:strRef>
              <c:f>CHARTS!$V$26</c:f>
              <c:strCache>
                <c:ptCount val="1"/>
                <c:pt idx="0">
                  <c:v>DOLLAR SALES</c:v>
                </c:pt>
              </c:strCache>
            </c:strRef>
          </c:tx>
          <c:spPr>
            <a:solidFill>
              <a:schemeClr val="accent1"/>
            </a:solidFill>
            <a:ln>
              <a:noFill/>
            </a:ln>
            <a:effectLst/>
          </c:spPr>
          <c:invertIfNegative val="0"/>
          <c:cat>
            <c:strRef>
              <c:f>CHARTS!$U$27:$U$33</c:f>
              <c:strCache>
                <c:ptCount val="7"/>
                <c:pt idx="0">
                  <c:v>1.75LT</c:v>
                </c:pt>
                <c:pt idx="1">
                  <c:v>750ML</c:v>
                </c:pt>
                <c:pt idx="2">
                  <c:v>375ML</c:v>
                </c:pt>
                <c:pt idx="3">
                  <c:v>1LT</c:v>
                </c:pt>
                <c:pt idx="4">
                  <c:v>200ML</c:v>
                </c:pt>
                <c:pt idx="5">
                  <c:v>50ML</c:v>
                </c:pt>
                <c:pt idx="6">
                  <c:v>100ML</c:v>
                </c:pt>
              </c:strCache>
            </c:strRef>
          </c:cat>
          <c:val>
            <c:numRef>
              <c:f>CHARTS!$V$27:$V$33</c:f>
              <c:numCache>
                <c:formatCode>_(* #,##0_);_(* \(#,##0\);_(* "-"??_);_(@_)</c:formatCode>
                <c:ptCount val="7"/>
                <c:pt idx="0">
                  <c:v>414925926.03068697</c:v>
                </c:pt>
                <c:pt idx="1">
                  <c:v>334622910.46012098</c:v>
                </c:pt>
                <c:pt idx="2">
                  <c:v>31989654.402063001</c:v>
                </c:pt>
                <c:pt idx="3">
                  <c:v>27309953.970177598</c:v>
                </c:pt>
                <c:pt idx="4">
                  <c:v>9919321.2299226094</c:v>
                </c:pt>
                <c:pt idx="5">
                  <c:v>8353945.3236472895</c:v>
                </c:pt>
                <c:pt idx="6">
                  <c:v>977327.32278257702</c:v>
                </c:pt>
              </c:numCache>
            </c:numRef>
          </c:val>
        </c:ser>
        <c:dLbls>
          <c:showLegendKey val="0"/>
          <c:showVal val="0"/>
          <c:showCatName val="0"/>
          <c:showSerName val="0"/>
          <c:showPercent val="0"/>
          <c:showBubbleSize val="0"/>
        </c:dLbls>
        <c:gapWidth val="269"/>
        <c:overlap val="-27"/>
        <c:axId val="949420928"/>
        <c:axId val="949425408"/>
      </c:barChart>
      <c:lineChart>
        <c:grouping val="standard"/>
        <c:varyColors val="0"/>
        <c:ser>
          <c:idx val="2"/>
          <c:order val="2"/>
          <c:tx>
            <c:strRef>
              <c:f>CHARTS!$X$26</c:f>
              <c:strCache>
                <c:ptCount val="1"/>
                <c:pt idx="0">
                  <c:v>% CHG VS YA</c:v>
                </c:pt>
              </c:strCache>
            </c:strRef>
          </c:tx>
          <c:spPr>
            <a:ln w="38100" cap="rnd">
              <a:solidFill>
                <a:schemeClr val="accent3"/>
              </a:solidFill>
              <a:round/>
            </a:ln>
            <a:effectLst/>
          </c:spPr>
          <c:marker>
            <c:symbol val="none"/>
          </c:marker>
          <c:cat>
            <c:strRef>
              <c:f>CHARTS!$U$27:$U$33</c:f>
              <c:strCache>
                <c:ptCount val="7"/>
                <c:pt idx="0">
                  <c:v>1.75LT</c:v>
                </c:pt>
                <c:pt idx="1">
                  <c:v>750ML</c:v>
                </c:pt>
                <c:pt idx="2">
                  <c:v>375ML</c:v>
                </c:pt>
                <c:pt idx="3">
                  <c:v>1LT</c:v>
                </c:pt>
                <c:pt idx="4">
                  <c:v>200ML</c:v>
                </c:pt>
                <c:pt idx="5">
                  <c:v>50ML</c:v>
                </c:pt>
                <c:pt idx="6">
                  <c:v>100ML</c:v>
                </c:pt>
              </c:strCache>
            </c:strRef>
          </c:cat>
          <c:val>
            <c:numRef>
              <c:f>CHARTS!$X$27:$X$33</c:f>
            </c:numRef>
          </c:val>
          <c:smooth val="0"/>
        </c:ser>
        <c:dLbls>
          <c:showLegendKey val="0"/>
          <c:showVal val="0"/>
          <c:showCatName val="0"/>
          <c:showSerName val="0"/>
          <c:showPercent val="0"/>
          <c:showBubbleSize val="0"/>
        </c:dLbls>
        <c:marker val="1"/>
        <c:smooth val="0"/>
        <c:axId val="949425968"/>
        <c:axId val="949422608"/>
      </c:lineChart>
      <c:catAx>
        <c:axId val="9494209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949425408"/>
        <c:crosses val="autoZero"/>
        <c:auto val="1"/>
        <c:lblAlgn val="ctr"/>
        <c:lblOffset val="100"/>
        <c:noMultiLvlLbl val="0"/>
      </c:catAx>
      <c:valAx>
        <c:axId val="94942540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9420928"/>
        <c:crosses val="autoZero"/>
        <c:crossBetween val="between"/>
      </c:valAx>
      <c:valAx>
        <c:axId val="949422608"/>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9425968"/>
        <c:crosses val="max"/>
        <c:crossBetween val="between"/>
      </c:valAx>
      <c:catAx>
        <c:axId val="949425968"/>
        <c:scaling>
          <c:orientation val="minMax"/>
        </c:scaling>
        <c:delete val="1"/>
        <c:axPos val="b"/>
        <c:numFmt formatCode="General" sourceLinked="1"/>
        <c:majorTickMark val="out"/>
        <c:minorTickMark val="none"/>
        <c:tickLblPos val="nextTo"/>
        <c:crossAx val="949422608"/>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6D4CEF-6682-384B-A940-7AB36901E3D9}" type="datetime1">
              <a:rPr lang="en-US" smtClean="0"/>
              <a:t>6/13/2017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E35E9B-B5AF-0F47-8E59-9F92FA12FE14}" type="slidenum">
              <a:rPr lang="en-US" smtClean="0"/>
              <a:pPr/>
              <a:t>‹#›</a:t>
            </a:fld>
            <a:endParaRPr lang="en-US"/>
          </a:p>
        </p:txBody>
      </p:sp>
    </p:spTree>
    <p:extLst>
      <p:ext uri="{BB962C8B-B14F-4D97-AF65-F5344CB8AC3E}">
        <p14:creationId xmlns:p14="http://schemas.microsoft.com/office/powerpoint/2010/main" val="35048025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53FF2C-B896-1341-9445-D6FF22947314}" type="datetime1">
              <a:rPr lang="en-US" smtClean="0"/>
              <a:t>6/13/2017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2C723B-EF1A-EC4E-B338-30B87D6975D0}" type="slidenum">
              <a:rPr lang="en-US" smtClean="0"/>
              <a:pPr/>
              <a:t>‹#›</a:t>
            </a:fld>
            <a:endParaRPr lang="en-US"/>
          </a:p>
        </p:txBody>
      </p:sp>
    </p:spTree>
    <p:extLst>
      <p:ext uri="{BB962C8B-B14F-4D97-AF65-F5344CB8AC3E}">
        <p14:creationId xmlns:p14="http://schemas.microsoft.com/office/powerpoint/2010/main" val="20342382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7018" y="391886"/>
            <a:ext cx="7108811" cy="12011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338235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91886"/>
            <a:ext cx="6988629" cy="1201178"/>
          </a:xfrm>
        </p:spPr>
        <p:txBody>
          <a:bodyPr/>
          <a:lstStyle>
            <a:lvl1pPr>
              <a:defRPr sz="2400" cap="none"/>
            </a:lvl1pPr>
          </a:lstStyle>
          <a:p>
            <a:r>
              <a:rPr lang="en-US" dirty="0" smtClean="0"/>
              <a:t>Click to edit Master title style</a:t>
            </a:r>
            <a:endParaRPr lang="en-US" dirty="0"/>
          </a:p>
        </p:txBody>
      </p:sp>
      <p:sp>
        <p:nvSpPr>
          <p:cNvPr id="4" name="Text Placeholder 2"/>
          <p:cNvSpPr>
            <a:spLocks noGrp="1"/>
          </p:cNvSpPr>
          <p:nvPr>
            <p:ph idx="1"/>
          </p:nvPr>
        </p:nvSpPr>
        <p:spPr>
          <a:xfrm>
            <a:off x="457200" y="1593064"/>
            <a:ext cx="8229600" cy="4170922"/>
          </a:xfrm>
          <a:prstGeom prst="rect">
            <a:avLst/>
          </a:prstGeom>
        </p:spPr>
        <p:txBody>
          <a:bodyPr vert="horz" lIns="91440" tIns="45720" rIns="91440" bIns="45720" rtlCol="0">
            <a:normAutofit/>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382358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D53584E-F5C4-BC49-AF3C-2426DC813D96}" type="slidenum">
              <a:rPr lang="en-US" smtClean="0"/>
              <a:pPr/>
              <a:t>‹#›</a:t>
            </a:fld>
            <a:endParaRPr lang="en-US"/>
          </a:p>
        </p:txBody>
      </p:sp>
    </p:spTree>
    <p:extLst>
      <p:ext uri="{BB962C8B-B14F-4D97-AF65-F5344CB8AC3E}">
        <p14:creationId xmlns:p14="http://schemas.microsoft.com/office/powerpoint/2010/main" val="1496072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8671"/>
            <a:ext cx="8229600" cy="37201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550140"/>
            <a:ext cx="8229600" cy="1055813"/>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53584E-F5C4-BC49-AF3C-2426DC813D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161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7331529" cy="1162925"/>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20125"/>
            <a:ext cx="8229600" cy="414386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Slide Number Placeholder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869E1-9FF2-EC49-B8F7-20216CCB8BBB}" type="slidenum">
              <a:rPr lang="en-US" smtClean="0"/>
              <a:pPr/>
              <a:t>‹#›</a:t>
            </a:fld>
            <a:endParaRPr lang="en-US"/>
          </a:p>
        </p:txBody>
      </p:sp>
    </p:spTree>
    <p:extLst>
      <p:ext uri="{BB962C8B-B14F-4D97-AF65-F5344CB8AC3E}">
        <p14:creationId xmlns:p14="http://schemas.microsoft.com/office/powerpoint/2010/main" val="1189428477"/>
      </p:ext>
    </p:extLst>
  </p:cSld>
  <p:clrMap bg1="lt1" tx1="dk1" bg2="lt2" tx2="dk2" accent1="accent1" accent2="accent2" accent3="accent3" accent4="accent4" accent5="accent5" accent6="accent6" hlink="hlink" folHlink="folHlink"/>
  <p:sldLayoutIdLst>
    <p:sldLayoutId id="2147483696" r:id="rId1"/>
    <p:sldLayoutId id="2147483685" r:id="rId2"/>
    <p:sldLayoutId id="2147483691" r:id="rId3"/>
    <p:sldLayoutId id="2147483697" r:id="rId4"/>
  </p:sldLayoutIdLst>
  <p:timing>
    <p:tnLst>
      <p:par>
        <p:cTn id="1" dur="indefinite" restart="never" nodeType="tmRoot"/>
      </p:par>
    </p:tnLst>
  </p:timing>
  <p:hf sldNum="0" hdr="0" ftr="0" dt="0"/>
  <p:txStyles>
    <p:titleStyle>
      <a:lvl1pPr marL="0" indent="0" algn="l" defTabSz="457200" rtl="0" eaLnBrk="1" latinLnBrk="0" hangingPunct="1">
        <a:spcBef>
          <a:spcPct val="0"/>
        </a:spcBef>
        <a:buClr>
          <a:schemeClr val="accent1"/>
        </a:buClr>
        <a:buSzPct val="64000"/>
        <a:buFontTx/>
        <a:buNone/>
        <a:defRPr sz="2800" b="1" i="0" u="none" kern="1200" cap="none" baseline="0">
          <a:solidFill>
            <a:srgbClr val="000000"/>
          </a:solidFill>
          <a:latin typeface="Arial MT"/>
          <a:ea typeface="+mj-ea"/>
          <a:cs typeface="Arial MT"/>
        </a:defRPr>
      </a:lvl1pPr>
    </p:titleStyle>
    <p:bodyStyle>
      <a:lvl1pPr marL="342900" indent="-342900" algn="l" defTabSz="457200" rtl="0" eaLnBrk="1" latinLnBrk="0" hangingPunct="1">
        <a:spcBef>
          <a:spcPct val="20000"/>
        </a:spcBef>
        <a:buClr>
          <a:schemeClr val="bg1">
            <a:lumMod val="50000"/>
          </a:schemeClr>
        </a:buClr>
        <a:buFont typeface="Arial"/>
        <a:buChar char="•"/>
        <a:defRPr sz="2800" kern="1200">
          <a:solidFill>
            <a:schemeClr val="tx2"/>
          </a:solidFill>
          <a:latin typeface="Arial MT"/>
          <a:ea typeface="+mn-ea"/>
          <a:cs typeface="Arial MT"/>
        </a:defRPr>
      </a:lvl1pPr>
      <a:lvl2pPr marL="742950" indent="-285750" algn="l" defTabSz="457200" rtl="0" eaLnBrk="1" latinLnBrk="0" hangingPunct="1">
        <a:spcBef>
          <a:spcPct val="20000"/>
        </a:spcBef>
        <a:buClr>
          <a:schemeClr val="bg1">
            <a:lumMod val="50000"/>
          </a:schemeClr>
        </a:buClr>
        <a:buFont typeface="Arial"/>
        <a:buChar char="•"/>
        <a:defRPr sz="2400" kern="1200">
          <a:solidFill>
            <a:schemeClr val="tx2"/>
          </a:solidFill>
          <a:latin typeface="Arial MT"/>
          <a:ea typeface="+mn-ea"/>
          <a:cs typeface="Arial MT"/>
        </a:defRPr>
      </a:lvl2pPr>
      <a:lvl3pPr marL="1143000" indent="-228600" algn="l" defTabSz="457200" rtl="0" eaLnBrk="1" latinLnBrk="0" hangingPunct="1">
        <a:spcBef>
          <a:spcPct val="20000"/>
        </a:spcBef>
        <a:buClr>
          <a:schemeClr val="bg1">
            <a:lumMod val="50000"/>
          </a:schemeClr>
        </a:buClr>
        <a:buFont typeface="Arial"/>
        <a:buChar char="•"/>
        <a:defRPr sz="1800" kern="1200">
          <a:solidFill>
            <a:schemeClr val="tx2"/>
          </a:solidFill>
          <a:latin typeface="Arial MT"/>
          <a:ea typeface="+mn-ea"/>
          <a:cs typeface="Arial MT"/>
        </a:defRPr>
      </a:lvl3pPr>
      <a:lvl4pPr marL="1600200" indent="-228600" algn="l" defTabSz="457200" rtl="0" eaLnBrk="1" latinLnBrk="0" hangingPunct="1">
        <a:spcBef>
          <a:spcPct val="20000"/>
        </a:spcBef>
        <a:buClr>
          <a:schemeClr val="bg1">
            <a:lumMod val="50000"/>
          </a:schemeClr>
        </a:buClr>
        <a:buFont typeface="Arial"/>
        <a:buChar char="–"/>
        <a:defRPr sz="1800" kern="1200">
          <a:solidFill>
            <a:schemeClr val="tx2"/>
          </a:solidFill>
          <a:latin typeface="Arial MT"/>
          <a:ea typeface="+mn-ea"/>
          <a:cs typeface="Arial MT"/>
        </a:defRPr>
      </a:lvl4pPr>
      <a:lvl5pPr marL="2057400" indent="-228600" algn="l" defTabSz="457200" rtl="0" eaLnBrk="1" latinLnBrk="0" hangingPunct="1">
        <a:spcBef>
          <a:spcPct val="20000"/>
        </a:spcBef>
        <a:buClr>
          <a:schemeClr val="bg1">
            <a:lumMod val="50000"/>
          </a:schemeClr>
        </a:buClr>
        <a:buFont typeface="Arial"/>
        <a:buChar char="»"/>
        <a:defRPr sz="1800" kern="1200">
          <a:solidFill>
            <a:schemeClr val="tx2"/>
          </a:solidFill>
          <a:latin typeface="Arial MT"/>
          <a:ea typeface="+mn-ea"/>
          <a:cs typeface="Arial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tiff"/><Relationship Id="rId7" Type="http://schemas.openxmlformats.org/officeDocument/2006/relationships/image" Target="../media/image17.png"/><Relationship Id="rId2" Type="http://schemas.openxmlformats.org/officeDocument/2006/relationships/image" Target="../media/image12.tiff"/><Relationship Id="rId1" Type="http://schemas.openxmlformats.org/officeDocument/2006/relationships/slideLayout" Target="../slideLayouts/slideLayout4.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tiff"/></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5.jpeg"/><Relationship Id="rId3" Type="http://schemas.openxmlformats.org/officeDocument/2006/relationships/image" Target="../media/image19.jpeg"/><Relationship Id="rId7" Type="http://schemas.openxmlformats.org/officeDocument/2006/relationships/hyperlink" Target="http://www.google.com/url?sa=i&amp;rct=j&amp;q=&amp;esrc=s&amp;frm=1&amp;source=images&amp;cd=&amp;cad=rja&amp;docid=UWDsEyalPBamwM&amp;tbnid=j5Ma7EeR5dg2NM:&amp;ved=0CAUQjRw&amp;url=http://www.partybluprintsblog.com/the-bar/cocktails/oscar-cocktail-recipes-sensational-sips/&amp;ei=ZV2CUoPeIceZ8gGh2YGAAw&amp;bvm=bv.56146854,d.b2I&amp;psig=AFQjCNG3KCC5Im1UcCbe_7QcKQ2ejYRy7g&amp;ust=1384361699093978" TargetMode="External"/><Relationship Id="rId12" Type="http://schemas.openxmlformats.org/officeDocument/2006/relationships/image" Target="../media/image24.png"/><Relationship Id="rId2" Type="http://schemas.openxmlformats.org/officeDocument/2006/relationships/hyperlink" Target="http://www.google.com/url?sa=i&amp;rct=j&amp;q=&amp;esrc=s&amp;frm=1&amp;source=images&amp;cd=&amp;cad=rja&amp;docid=LxS_byX9yF982M&amp;tbnid=ZMWhD7CjbVYZPM:&amp;ved=0CAUQjRw&amp;url=http://www.publicdomainpictures.net/view-image.php?image=37241&amp;picture=dollar-sign-black&amp;ei=hlyCUtnqLYSL8QGc0IDoAg&amp;bvm=bv.56146854,d.b2I&amp;psig=AFQjCNFHnIHlFozLr37BjeLYHw1vv_oLQg&amp;ust=1384361476102350" TargetMode="External"/><Relationship Id="rId1" Type="http://schemas.openxmlformats.org/officeDocument/2006/relationships/slideLayout" Target="../slideLayouts/slideLayout4.xml"/><Relationship Id="rId6" Type="http://schemas.openxmlformats.org/officeDocument/2006/relationships/image" Target="../media/image21.jpeg"/><Relationship Id="rId11" Type="http://schemas.openxmlformats.org/officeDocument/2006/relationships/hyperlink" Target="http://www.google.com/url?sa=i&amp;rct=j&amp;q=&amp;esrc=s&amp;frm=1&amp;source=images&amp;cd=&amp;cad=rja&amp;docid=5Ccq_7RdkxronM&amp;tbnid=c8JjlGmDi_LzJM:&amp;ved=0CAUQjRw&amp;url=http://www.eliyahu.me/?page_id=20&amp;ei=7MuUUoXzEsHTkQfPyYCQCw&amp;bvm=bv.57155469,d.aWM&amp;psig=AFQjCNFWE4OBp2YIhwQE_zwiiNMDz3qpJA&amp;ust=1385569603828684" TargetMode="External"/><Relationship Id="rId5" Type="http://schemas.openxmlformats.org/officeDocument/2006/relationships/hyperlink" Target="http://www.google.com/url?sa=i&amp;rct=j&amp;q=&amp;esrc=s&amp;frm=1&amp;source=images&amp;cd=&amp;cad=rja&amp;docid=3nWOVdqQd8T8dM&amp;tbnid=hrvoEWkpTZhLGM:&amp;ved=0CAUQjRw&amp;url=http://www.smsb.com/planogram_implementation.html&amp;ei=el-CUqWJGKaC8AHt6oD4Ag&amp;bvm=bv.56146854,d.b2I&amp;psig=AFQjCNEFGbeTfDITYCRgNtvX8AiULBFftw&amp;ust=1384362223719218" TargetMode="External"/><Relationship Id="rId10" Type="http://schemas.openxmlformats.org/officeDocument/2006/relationships/image" Target="../media/image23.jpeg"/><Relationship Id="rId4" Type="http://schemas.openxmlformats.org/officeDocument/2006/relationships/image" Target="../media/image20.png"/><Relationship Id="rId9" Type="http://schemas.openxmlformats.org/officeDocument/2006/relationships/hyperlink" Target="http://www.google.com/url?sa=i&amp;source=images&amp;cd=&amp;cad=rja&amp;docid=Q48uv5KVcRmPvM&amp;tbnid=3ZAZLY7v_xa0RM:&amp;ved=0CAgQjRwwAA&amp;url=http://fashionpluslifestyle.wordpress.com/2013/04/04/pinnacle-vodka-introduces-rainbow-sherbet/beam-inc-pinnacle-vodka-logo/&amp;ei=sV2CUrqwBaGn8gGPkIDgAg&amp;psig=AFQjCNGNZ0zNqKlohO61c85ccF6ABoJUhA&amp;ust=1384361777164803"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jpe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g"/><Relationship Id="rId5" Type="http://schemas.openxmlformats.org/officeDocument/2006/relationships/image" Target="../media/image29.jpeg"/><Relationship Id="rId10" Type="http://schemas.openxmlformats.org/officeDocument/2006/relationships/image" Target="../media/image34.jpg"/><Relationship Id="rId4" Type="http://schemas.openxmlformats.org/officeDocument/2006/relationships/image" Target="../media/image28.png"/><Relationship Id="rId9"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3999" cy="658367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Pearl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0533" y="1631696"/>
            <a:ext cx="2346960" cy="1207008"/>
          </a:xfrm>
          <a:prstGeom prst="rect">
            <a:avLst/>
          </a:prstGeom>
        </p:spPr>
      </p:pic>
      <p:pic>
        <p:nvPicPr>
          <p:cNvPr id="12" name="Picture 11" descr="Pearl_Bottl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03776"/>
            <a:ext cx="9144000" cy="2554224"/>
          </a:xfrm>
          <a:prstGeom prst="rect">
            <a:avLst/>
          </a:prstGeom>
        </p:spPr>
      </p:pic>
      <p:pic>
        <p:nvPicPr>
          <p:cNvPr id="2" name="Picture 1" descr="Pearl_rainb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20311"/>
            <a:ext cx="5260848" cy="2279904"/>
          </a:xfrm>
          <a:prstGeom prst="rect">
            <a:avLst/>
          </a:prstGeom>
        </p:spPr>
      </p:pic>
    </p:spTree>
    <p:extLst>
      <p:ext uri="{BB962C8B-B14F-4D97-AF65-F5344CB8AC3E}">
        <p14:creationId xmlns:p14="http://schemas.microsoft.com/office/powerpoint/2010/main" val="2160646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91886"/>
            <a:ext cx="8229600" cy="1201178"/>
          </a:xfrm>
        </p:spPr>
        <p:txBody>
          <a:bodyPr/>
          <a:lstStyle/>
          <a:p>
            <a:r>
              <a:rPr lang="en-US" sz="1800" dirty="0" smtClean="0"/>
              <a:t>US domestic </a:t>
            </a:r>
            <a:r>
              <a:rPr lang="en-US" sz="1800" dirty="0"/>
              <a:t>v</a:t>
            </a:r>
            <a:r>
              <a:rPr lang="en-US" sz="1800" dirty="0" smtClean="0"/>
              <a:t>odka is growing  in terms of volume sales and price per unit</a:t>
            </a:r>
            <a:r>
              <a:rPr lang="en-US" sz="1800" dirty="0"/>
              <a:t> </a:t>
            </a:r>
            <a:r>
              <a:rPr lang="en-US" sz="1800" dirty="0" smtClean="0"/>
              <a:t>and is now double the size of imported Vodka in the US. </a:t>
            </a:r>
            <a:endParaRPr lang="en-US" sz="1800" dirty="0"/>
          </a:p>
        </p:txBody>
      </p:sp>
      <p:sp>
        <p:nvSpPr>
          <p:cNvPr id="3" name="Content Placeholder 2"/>
          <p:cNvSpPr>
            <a:spLocks noGrp="1"/>
          </p:cNvSpPr>
          <p:nvPr>
            <p:ph idx="1"/>
          </p:nvPr>
        </p:nvSpPr>
        <p:spPr>
          <a:xfrm>
            <a:off x="101601" y="5874327"/>
            <a:ext cx="6128326" cy="203694"/>
          </a:xfrm>
        </p:spPr>
        <p:txBody>
          <a:bodyPr>
            <a:normAutofit fontScale="32500" lnSpcReduction="20000"/>
          </a:bodyPr>
          <a:lstStyle/>
          <a:p>
            <a:pPr marL="0" indent="0">
              <a:buNone/>
            </a:pPr>
            <a:r>
              <a:rPr lang="en-US" i="1" dirty="0" smtClean="0"/>
              <a:t>Source: Vodka IRI Report 2016</a:t>
            </a:r>
            <a:endParaRPr lang="en-US" i="1" dirty="0"/>
          </a:p>
        </p:txBody>
      </p:sp>
      <p:graphicFrame>
        <p:nvGraphicFramePr>
          <p:cNvPr id="4" name="Chart 3"/>
          <p:cNvGraphicFramePr>
            <a:graphicFrameLocks/>
          </p:cNvGraphicFramePr>
          <p:nvPr>
            <p:extLst/>
          </p:nvPr>
        </p:nvGraphicFramePr>
        <p:xfrm>
          <a:off x="3063710" y="1505163"/>
          <a:ext cx="5509367" cy="25927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nvPr>
        </p:nvGraphicFramePr>
        <p:xfrm>
          <a:off x="2972377" y="4211512"/>
          <a:ext cx="5600700" cy="1781175"/>
        </p:xfrm>
        <a:graphic>
          <a:graphicData uri="http://schemas.openxmlformats.org/drawingml/2006/table">
            <a:tbl>
              <a:tblPr/>
              <a:tblGrid>
                <a:gridCol w="601097"/>
                <a:gridCol w="906417"/>
                <a:gridCol w="1164030"/>
                <a:gridCol w="801463"/>
                <a:gridCol w="935040"/>
                <a:gridCol w="1192653"/>
              </a:tblGrid>
              <a:tr h="161925">
                <a:tc gridSpan="6">
                  <a:txBody>
                    <a:bodyPr/>
                    <a:lstStyle/>
                    <a:p>
                      <a:pPr algn="ctr" fontAlgn="b"/>
                      <a:r>
                        <a:rPr lang="en-US" sz="1000" b="1" i="0" u="none" strike="noStrike" dirty="0">
                          <a:solidFill>
                            <a:srgbClr val="000000"/>
                          </a:solidFill>
                          <a:effectLst/>
                          <a:latin typeface="Calibri" panose="020F0502020204030204" pitchFamily="34" charset="0"/>
                        </a:rPr>
                        <a:t> TOTAL DOMESTIC 52 WEEKS ENDING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925">
                <a:tc>
                  <a:txBody>
                    <a:bodyPr/>
                    <a:lstStyle/>
                    <a:p>
                      <a:pPr algn="ctr" fontAlgn="b"/>
                      <a:r>
                        <a:rPr lang="en-US" sz="1000" b="1" i="0" u="none" strike="noStrike">
                          <a:solidFill>
                            <a:srgbClr val="000000"/>
                          </a:solidFill>
                          <a:effectLst/>
                          <a:latin typeface="Calibri" panose="020F0502020204030204" pitchFamily="34" charset="0"/>
                        </a:rPr>
                        <a:t> SIZE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DOLLAR SALES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DOLLAR SALES CHG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 CHG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PRICE PER UNIT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 PRICE PER UNIT CHG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61925">
                <a:tc>
                  <a:txBody>
                    <a:bodyPr/>
                    <a:lstStyle/>
                    <a:p>
                      <a:pPr algn="l" fontAlgn="b"/>
                      <a:r>
                        <a:rPr lang="en-US" sz="1000" b="1" i="0" u="none" strike="noStrike">
                          <a:solidFill>
                            <a:srgbClr val="000000"/>
                          </a:solidFill>
                          <a:effectLst/>
                          <a:latin typeface="Calibri" panose="020F0502020204030204" pitchFamily="34" charset="0"/>
                        </a:rPr>
                        <a:t>DOMESTIC</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rgbClr val="000000"/>
                          </a:solidFill>
                          <a:effectLst/>
                          <a:latin typeface="Calibri" panose="020F0502020204030204" pitchFamily="34" charset="0"/>
                        </a:rPr>
                        <a:t>$828,100,179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rgbClr val="000000"/>
                          </a:solidFill>
                          <a:effectLst/>
                          <a:latin typeface="Calibri" panose="020F0502020204030204" pitchFamily="34" charset="0"/>
                        </a:rPr>
                        <a:t>$44,967,001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rgbClr val="000000"/>
                          </a:solidFill>
                          <a:effectLst/>
                          <a:latin typeface="Calibri" panose="020F0502020204030204" pitchFamily="34" charset="0"/>
                        </a:rPr>
                        <a:t>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rgbClr val="000000"/>
                          </a:solidFill>
                          <a:effectLst/>
                          <a:latin typeface="Calibri" panose="020F0502020204030204" pitchFamily="34" charset="0"/>
                        </a:rPr>
                        <a:t>N/A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rgbClr val="000000"/>
                          </a:solidFill>
                          <a:effectLst/>
                          <a:latin typeface="Calibri" panose="020F0502020204030204" pitchFamily="34" charset="0"/>
                        </a:rPr>
                        <a:t>N/A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en-US" sz="1000" b="0" i="0" u="none" strike="noStrike">
                          <a:solidFill>
                            <a:srgbClr val="000000"/>
                          </a:solidFill>
                          <a:effectLst/>
                          <a:latin typeface="Calibri" panose="020F0502020204030204" pitchFamily="34" charset="0"/>
                        </a:rPr>
                        <a:t>1.75LT</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$414,925,926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$14,143,983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$15.63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$0.47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en-US" sz="1000" b="0" i="0" u="none" strike="noStrike">
                          <a:solidFill>
                            <a:srgbClr val="000000"/>
                          </a:solidFill>
                          <a:effectLst/>
                          <a:latin typeface="Calibri" panose="020F0502020204030204" pitchFamily="34" charset="0"/>
                        </a:rPr>
                        <a:t>0.75LT</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$334,622,910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$22,127,775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$10.84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$0.16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en-US" sz="1000" b="0" i="0" u="none" strike="noStrike">
                          <a:solidFill>
                            <a:srgbClr val="000000"/>
                          </a:solidFill>
                          <a:effectLst/>
                          <a:latin typeface="Calibri" panose="020F0502020204030204" pitchFamily="34" charset="0"/>
                        </a:rPr>
                        <a:t>0.375LT</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$31,989,654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$3,024,731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10%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$5.05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($0.05)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en-US" sz="1000" b="0" i="0" u="none" strike="noStrike">
                          <a:solidFill>
                            <a:srgbClr val="000000"/>
                          </a:solidFill>
                          <a:effectLst/>
                          <a:latin typeface="Calibri" panose="020F0502020204030204" pitchFamily="34" charset="0"/>
                        </a:rPr>
                        <a:t>1LT</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$27,309,954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$3,259,855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dirty="0">
                          <a:solidFill>
                            <a:srgbClr val="000000"/>
                          </a:solidFill>
                          <a:effectLst/>
                          <a:latin typeface="Calibri" panose="020F0502020204030204" pitchFamily="34" charset="0"/>
                        </a:rPr>
                        <a:t>$13.63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$0.75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en-US" sz="1000" b="0" i="0" u="none" strike="noStrike">
                          <a:solidFill>
                            <a:srgbClr val="000000"/>
                          </a:solidFill>
                          <a:effectLst/>
                          <a:latin typeface="Calibri" panose="020F0502020204030204" pitchFamily="34" charset="0"/>
                        </a:rPr>
                        <a:t>0.2LT</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$9,919,321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$496,765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$2.59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$0.02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en-US" sz="1000" b="0" i="0" u="none" strike="noStrike">
                          <a:solidFill>
                            <a:srgbClr val="000000"/>
                          </a:solidFill>
                          <a:effectLst/>
                          <a:latin typeface="Calibri" panose="020F0502020204030204" pitchFamily="34" charset="0"/>
                        </a:rPr>
                        <a:t>0.05LT</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$8,353,945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$1,907,464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30%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$1.19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$0.03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en-US" sz="1000" b="0" i="0" u="none" strike="noStrike">
                          <a:solidFill>
                            <a:srgbClr val="000000"/>
                          </a:solidFill>
                          <a:effectLst/>
                          <a:latin typeface="Calibri" panose="020F0502020204030204" pitchFamily="34" charset="0"/>
                        </a:rPr>
                        <a:t>0.1LT</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$977,327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$5,860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$1.97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($0.02)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925">
                <a:tc>
                  <a:txBody>
                    <a:bodyPr/>
                    <a:lstStyle/>
                    <a:p>
                      <a:pPr algn="l" fontAlgn="b"/>
                      <a:r>
                        <a:rPr lang="en-US" sz="1000" b="0" i="0" u="none" strike="noStrike">
                          <a:solidFill>
                            <a:srgbClr val="000000"/>
                          </a:solidFill>
                          <a:effectLst/>
                          <a:latin typeface="Calibri" panose="020F0502020204030204" pitchFamily="34" charset="0"/>
                        </a:rPr>
                        <a:t>0.5LT</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$1,140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$567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99%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Calibri" panose="020F0502020204030204" pitchFamily="34" charset="0"/>
                        </a:rPr>
                        <a:t>$0.82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dirty="0">
                          <a:solidFill>
                            <a:srgbClr val="000000"/>
                          </a:solidFill>
                          <a:effectLst/>
                          <a:latin typeface="Calibri" panose="020F0502020204030204" pitchFamily="34" charset="0"/>
                        </a:rPr>
                        <a:t>($0.37)</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9151" b="21697"/>
          <a:stretch/>
        </p:blipFill>
        <p:spPr>
          <a:xfrm>
            <a:off x="383450" y="4009996"/>
            <a:ext cx="2145109" cy="1335647"/>
          </a:xfrm>
          <a:prstGeom prst="rect">
            <a:avLst/>
          </a:prstGeom>
        </p:spPr>
      </p:pic>
      <p:sp>
        <p:nvSpPr>
          <p:cNvPr id="5" name="Rectangle 4"/>
          <p:cNvSpPr/>
          <p:nvPr/>
        </p:nvSpPr>
        <p:spPr>
          <a:xfrm>
            <a:off x="-37977" y="1832034"/>
            <a:ext cx="2987964" cy="1938992"/>
          </a:xfrm>
          <a:prstGeom prst="rect">
            <a:avLst/>
          </a:prstGeom>
        </p:spPr>
        <p:txBody>
          <a:bodyPr wrap="square">
            <a:spAutoFit/>
          </a:bodyPr>
          <a:lstStyle/>
          <a:p>
            <a:pPr marL="628650" lvl="1" indent="-171450">
              <a:buFont typeface="Arial" panose="020B0604020202020204" pitchFamily="34" charset="0"/>
              <a:buChar char="•"/>
            </a:pPr>
            <a:r>
              <a:rPr lang="en-US" sz="1200" dirty="0"/>
              <a:t>According to Nielsen’s August 2016 total spirits report, Imported Vodka is  seeing a +1.2% </a:t>
            </a:r>
            <a:r>
              <a:rPr lang="en-US" sz="1200" dirty="0" smtClean="0"/>
              <a:t>change </a:t>
            </a:r>
            <a:r>
              <a:rPr lang="en-US" sz="1200" dirty="0"/>
              <a:t>in dollar sales over the past 52 weeks, but Domestic Vodka is far outpacing that growth at 7.3%. </a:t>
            </a:r>
          </a:p>
          <a:p>
            <a:pPr marL="628650" lvl="1" indent="-171450">
              <a:buFont typeface="Arial" panose="020B0604020202020204" pitchFamily="34" charset="0"/>
              <a:buChar char="•"/>
            </a:pPr>
            <a:r>
              <a:rPr lang="en-US" sz="1200" dirty="0"/>
              <a:t>In terms of total dollars, domestic Vodka is double that of imported Vodka. </a:t>
            </a:r>
          </a:p>
        </p:txBody>
      </p:sp>
    </p:spTree>
    <p:extLst>
      <p:ext uri="{BB962C8B-B14F-4D97-AF65-F5344CB8AC3E}">
        <p14:creationId xmlns:p14="http://schemas.microsoft.com/office/powerpoint/2010/main" val="4214206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91886"/>
            <a:ext cx="8229600" cy="1201178"/>
          </a:xfrm>
        </p:spPr>
        <p:txBody>
          <a:bodyPr/>
          <a:lstStyle/>
          <a:p>
            <a:r>
              <a:rPr lang="en-US" sz="1800" dirty="0" smtClean="0"/>
              <a:t>“Gluten Free” is a product attribute that continues to grow across categories. </a:t>
            </a:r>
            <a:endParaRPr lang="en-US" sz="1800" dirty="0"/>
          </a:p>
        </p:txBody>
      </p:sp>
      <p:sp>
        <p:nvSpPr>
          <p:cNvPr id="3" name="Content Placeholder 2"/>
          <p:cNvSpPr>
            <a:spLocks noGrp="1"/>
          </p:cNvSpPr>
          <p:nvPr>
            <p:ph idx="1"/>
          </p:nvPr>
        </p:nvSpPr>
        <p:spPr>
          <a:xfrm>
            <a:off x="101601" y="5874327"/>
            <a:ext cx="6128326" cy="203694"/>
          </a:xfrm>
        </p:spPr>
        <p:txBody>
          <a:bodyPr>
            <a:normAutofit fontScale="32500" lnSpcReduction="20000"/>
          </a:bodyPr>
          <a:lstStyle/>
          <a:p>
            <a:pPr marL="0" indent="0">
              <a:buNone/>
            </a:pPr>
            <a:r>
              <a:rPr lang="en-US" i="1" dirty="0" smtClean="0"/>
              <a:t>Source</a:t>
            </a:r>
            <a:r>
              <a:rPr lang="en-US" i="1" dirty="0"/>
              <a:t>: http://</a:t>
            </a:r>
            <a:r>
              <a:rPr lang="en-US" i="1" dirty="0" smtClean="0"/>
              <a:t>www.foodbusinessnews.net/articles/news_home/Consumer_Trends/2016</a:t>
            </a:r>
            <a:endParaRPr lang="en-US" i="1" dirty="0"/>
          </a:p>
        </p:txBody>
      </p:sp>
      <p:sp>
        <p:nvSpPr>
          <p:cNvPr id="4" name="Rectangle 3"/>
          <p:cNvSpPr/>
          <p:nvPr/>
        </p:nvSpPr>
        <p:spPr>
          <a:xfrm>
            <a:off x="346366" y="2161103"/>
            <a:ext cx="4354944" cy="2246769"/>
          </a:xfrm>
          <a:prstGeom prst="rect">
            <a:avLst/>
          </a:prstGeom>
        </p:spPr>
        <p:txBody>
          <a:bodyPr wrap="square">
            <a:spAutoFit/>
          </a:bodyPr>
          <a:lstStyle/>
          <a:p>
            <a:pPr marL="628650" lvl="1" indent="-171450">
              <a:buFont typeface="Arial" panose="020B0604020202020204" pitchFamily="34" charset="0"/>
              <a:buChar char="•"/>
            </a:pPr>
            <a:r>
              <a:rPr lang="en-US" sz="1200" dirty="0"/>
              <a:t>According to Mintel (Dec 2015), the gluten-free foods category experienced growth of 136% from 2013–2015</a:t>
            </a:r>
            <a:r>
              <a:rPr lang="en-US" sz="1200" dirty="0" smtClean="0"/>
              <a:t>.</a:t>
            </a:r>
          </a:p>
          <a:p>
            <a:pPr marL="628650" lvl="1" indent="-171450">
              <a:buFont typeface="Arial" panose="020B0604020202020204" pitchFamily="34" charset="0"/>
              <a:buChar char="•"/>
            </a:pPr>
            <a:endParaRPr lang="en-US" sz="1200" dirty="0" smtClean="0"/>
          </a:p>
          <a:p>
            <a:pPr marL="628650" lvl="1" indent="-171450">
              <a:buFont typeface="Arial" panose="020B0604020202020204" pitchFamily="34" charset="0"/>
              <a:buChar char="•"/>
            </a:pPr>
            <a:r>
              <a:rPr lang="en-US" sz="1200" dirty="0"/>
              <a:t>The global gluten-free packaged food market is projected to grow at a compound annual growth rate of approximately 6% between 2015 and </a:t>
            </a:r>
            <a:r>
              <a:rPr lang="en-US" sz="1200" dirty="0" smtClean="0"/>
              <a:t>2019</a:t>
            </a:r>
          </a:p>
          <a:p>
            <a:pPr marL="628650" lvl="1" indent="-171450">
              <a:buFont typeface="Arial" panose="020B0604020202020204" pitchFamily="34" charset="0"/>
              <a:buChar char="•"/>
            </a:pPr>
            <a:endParaRPr lang="en-US" sz="1200" dirty="0" smtClean="0"/>
          </a:p>
          <a:p>
            <a:pPr marL="628650" lvl="1" indent="-171450">
              <a:buFont typeface="Arial" panose="020B0604020202020204" pitchFamily="34" charset="0"/>
              <a:buChar char="•"/>
            </a:pPr>
            <a:r>
              <a:rPr lang="en-US" sz="1200" dirty="0"/>
              <a:t>Younger generations, specifically 38% of Generation Z and 32% of millennials, said they are willing to pay a premium for gluten-free products</a:t>
            </a:r>
            <a:r>
              <a:rPr lang="en-US" sz="1200" dirty="0" smtClean="0"/>
              <a:t>.</a:t>
            </a:r>
          </a:p>
          <a:p>
            <a:pPr marL="628650" lvl="1" indent="-171450">
              <a:buFont typeface="Arial" panose="020B0604020202020204" pitchFamily="34" charset="0"/>
              <a:buChar char="•"/>
            </a:pPr>
            <a:endParaRPr lang="en-US" sz="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8702" y="2105921"/>
            <a:ext cx="3242463" cy="2292016"/>
          </a:xfrm>
          <a:prstGeom prst="rect">
            <a:avLst/>
          </a:prstGeom>
        </p:spPr>
      </p:pic>
    </p:spTree>
    <p:extLst>
      <p:ext uri="{BB962C8B-B14F-4D97-AF65-F5344CB8AC3E}">
        <p14:creationId xmlns:p14="http://schemas.microsoft.com/office/powerpoint/2010/main" val="1730383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2078"/>
            <a:ext cx="6988629" cy="1201178"/>
          </a:xfrm>
        </p:spPr>
        <p:txBody>
          <a:bodyPr/>
          <a:lstStyle/>
          <a:p>
            <a:r>
              <a:rPr lang="en-US" sz="1800" dirty="0" smtClean="0"/>
              <a:t>Pearl Vodka – NOW DOMESTIC AND GLUTEN FREE!</a:t>
            </a:r>
            <a:endParaRPr lang="en-US" sz="1800" dirty="0"/>
          </a:p>
        </p:txBody>
      </p:sp>
      <p:sp>
        <p:nvSpPr>
          <p:cNvPr id="3" name="Content Placeholder 2"/>
          <p:cNvSpPr>
            <a:spLocks noGrp="1"/>
          </p:cNvSpPr>
          <p:nvPr>
            <p:ph idx="1"/>
          </p:nvPr>
        </p:nvSpPr>
        <p:spPr>
          <a:xfrm>
            <a:off x="457200" y="1250164"/>
            <a:ext cx="6587067" cy="4170922"/>
          </a:xfrm>
        </p:spPr>
        <p:txBody>
          <a:bodyPr/>
          <a:lstStyle/>
          <a:p>
            <a:r>
              <a:rPr lang="en-US" sz="1200" b="1" dirty="0" smtClean="0"/>
              <a:t>Demand for domestic Vodka is greater than imported in the US</a:t>
            </a:r>
          </a:p>
          <a:p>
            <a:pPr lvl="1"/>
            <a:r>
              <a:rPr lang="en-US" sz="1200" dirty="0" smtClean="0"/>
              <a:t>According to Nielsen’s August 2016 total spirits report, Imported Vodka is  seeing a +1.2% Change in dollar sales over the past 52 weeks, but Domestic Vodka is far outpacing that growth at 7.3%. </a:t>
            </a:r>
          </a:p>
          <a:p>
            <a:pPr lvl="1"/>
            <a:r>
              <a:rPr lang="en-US" sz="1200" dirty="0" smtClean="0"/>
              <a:t>In terms of total dollars, domestic Vodka is double that of imported Vodka. </a:t>
            </a:r>
          </a:p>
          <a:p>
            <a:pPr lvl="1"/>
            <a:endParaRPr lang="en-US" sz="1200" dirty="0" smtClean="0"/>
          </a:p>
          <a:p>
            <a:r>
              <a:rPr lang="en-US" sz="1200" b="1" dirty="0" smtClean="0"/>
              <a:t>Allows us to know be Gluten Free, in keeping with consumer trends</a:t>
            </a:r>
          </a:p>
          <a:p>
            <a:pPr lvl="1"/>
            <a:r>
              <a:rPr lang="en-US" sz="1200" dirty="0"/>
              <a:t>According to </a:t>
            </a:r>
            <a:r>
              <a:rPr lang="en-US" sz="1200" dirty="0" smtClean="0"/>
              <a:t>Mintel (Dec 2015), </a:t>
            </a:r>
            <a:r>
              <a:rPr lang="en-US" sz="1200" dirty="0"/>
              <a:t>the gluten-free foods category experienced growth of </a:t>
            </a:r>
            <a:r>
              <a:rPr lang="en-US" sz="1200" dirty="0" smtClean="0"/>
              <a:t>136% from 2013–2015</a:t>
            </a:r>
            <a:r>
              <a:rPr lang="en-US" sz="800" dirty="0"/>
              <a:t>.</a:t>
            </a:r>
          </a:p>
        </p:txBody>
      </p:sp>
      <p:pic>
        <p:nvPicPr>
          <p:cNvPr id="16" name="Picture 15" descr="Pearl_Bottl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3" y="3827756"/>
            <a:ext cx="8991285" cy="2287859"/>
          </a:xfrm>
          <a:prstGeom prst="rect">
            <a:avLst/>
          </a:prstGeom>
        </p:spPr>
      </p:pic>
    </p:spTree>
    <p:extLst>
      <p:ext uri="{BB962C8B-B14F-4D97-AF65-F5344CB8AC3E}">
        <p14:creationId xmlns:p14="http://schemas.microsoft.com/office/powerpoint/2010/main" val="1918385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2078"/>
            <a:ext cx="6988629" cy="1201178"/>
          </a:xfrm>
        </p:spPr>
        <p:txBody>
          <a:bodyPr/>
          <a:lstStyle/>
          <a:p>
            <a:r>
              <a:rPr lang="en-US" sz="1800" dirty="0" smtClean="0"/>
              <a:t>About Pearl Vodka - Domestic</a:t>
            </a:r>
            <a:endParaRPr lang="en-US" sz="1800" dirty="0"/>
          </a:p>
        </p:txBody>
      </p:sp>
      <p:sp>
        <p:nvSpPr>
          <p:cNvPr id="3" name="Content Placeholder 2"/>
          <p:cNvSpPr>
            <a:spLocks noGrp="1"/>
          </p:cNvSpPr>
          <p:nvPr>
            <p:ph idx="1"/>
          </p:nvPr>
        </p:nvSpPr>
        <p:spPr>
          <a:xfrm>
            <a:off x="457200" y="1250164"/>
            <a:ext cx="6587067" cy="4170922"/>
          </a:xfrm>
        </p:spPr>
        <p:txBody>
          <a:bodyPr/>
          <a:lstStyle/>
          <a:p>
            <a:r>
              <a:rPr lang="en-US" sz="1200" b="1" dirty="0" smtClean="0"/>
              <a:t>What we’re made of…</a:t>
            </a:r>
          </a:p>
          <a:p>
            <a:pPr lvl="1"/>
            <a:r>
              <a:rPr lang="en-US" sz="1200" dirty="0" smtClean="0"/>
              <a:t>Produced and bottled in the USA</a:t>
            </a:r>
          </a:p>
          <a:p>
            <a:pPr lvl="1"/>
            <a:r>
              <a:rPr lang="en-US" sz="1200" dirty="0" smtClean="0"/>
              <a:t>Sourced from 100% US grain</a:t>
            </a:r>
          </a:p>
          <a:p>
            <a:pPr lvl="1"/>
            <a:r>
              <a:rPr lang="en-US" sz="1200" dirty="0" smtClean="0"/>
              <a:t>Made with Midwest Corn—</a:t>
            </a:r>
            <a:r>
              <a:rPr lang="en-US" sz="1200" b="1" dirty="0" smtClean="0"/>
              <a:t>gluten free</a:t>
            </a:r>
            <a:r>
              <a:rPr lang="en-US" sz="1200" dirty="0" smtClean="0"/>
              <a:t>!</a:t>
            </a:r>
          </a:p>
          <a:p>
            <a:pPr lvl="1"/>
            <a:r>
              <a:rPr lang="en-US" sz="1200" dirty="0" smtClean="0"/>
              <a:t>Double carbon filtered for a clean, classic taste</a:t>
            </a:r>
          </a:p>
          <a:p>
            <a:pPr lvl="1"/>
            <a:r>
              <a:rPr lang="en-US" sz="1200" dirty="0" smtClean="0"/>
              <a:t>Expertly crafted in small batches</a:t>
            </a:r>
          </a:p>
          <a:p>
            <a:pPr lvl="1"/>
            <a:r>
              <a:rPr lang="en-US" sz="1200" dirty="0" smtClean="0"/>
              <a:t>Distilled five times and filtered for ultimate smoothness</a:t>
            </a:r>
          </a:p>
          <a:p>
            <a:pPr marL="457200" lvl="1" indent="0">
              <a:buNone/>
            </a:pPr>
            <a:endParaRPr lang="en-US" sz="1200" dirty="0" smtClean="0"/>
          </a:p>
          <a:p>
            <a:r>
              <a:rPr lang="en-US" sz="1200" b="1" dirty="0" smtClean="0"/>
              <a:t>Our variety sets us apart…</a:t>
            </a:r>
          </a:p>
          <a:p>
            <a:pPr lvl="1"/>
            <a:r>
              <a:rPr lang="en-US" sz="1200" dirty="0" smtClean="0"/>
              <a:t>Pearl will still offer a wide a variety of quality flavors and SKUs</a:t>
            </a:r>
          </a:p>
          <a:p>
            <a:endParaRPr lang="en-US" dirty="0"/>
          </a:p>
        </p:txBody>
      </p:sp>
      <p:pic>
        <p:nvPicPr>
          <p:cNvPr id="16" name="Picture 15" descr="Pearl_Bottl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3" y="3827756"/>
            <a:ext cx="8991285" cy="2287859"/>
          </a:xfrm>
          <a:prstGeom prst="rect">
            <a:avLst/>
          </a:prstGeom>
        </p:spPr>
      </p:pic>
    </p:spTree>
    <p:extLst>
      <p:ext uri="{BB962C8B-B14F-4D97-AF65-F5344CB8AC3E}">
        <p14:creationId xmlns:p14="http://schemas.microsoft.com/office/powerpoint/2010/main" val="2391014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Awards for the Pearl Domestic formulation</a:t>
            </a:r>
            <a:endParaRPr lang="en-US" dirty="0"/>
          </a:p>
        </p:txBody>
      </p:sp>
      <p:sp>
        <p:nvSpPr>
          <p:cNvPr id="3" name="Content Placeholder 2"/>
          <p:cNvSpPr>
            <a:spLocks noGrp="1"/>
          </p:cNvSpPr>
          <p:nvPr>
            <p:ph idx="1"/>
          </p:nvPr>
        </p:nvSpPr>
        <p:spPr/>
        <p:txBody>
          <a:bodyPr>
            <a:normAutofit/>
          </a:bodyPr>
          <a:lstStyle/>
          <a:p>
            <a:r>
              <a:rPr lang="en-US" dirty="0" smtClean="0"/>
              <a:t>Pearl Original </a:t>
            </a:r>
          </a:p>
          <a:p>
            <a:pPr lvl="1"/>
            <a:r>
              <a:rPr lang="en-US" sz="1600" dirty="0" smtClean="0"/>
              <a:t>2017 San Francisco World Spirits Competition: Gold</a:t>
            </a:r>
          </a:p>
          <a:p>
            <a:pPr lvl="1"/>
            <a:r>
              <a:rPr lang="en-US" sz="1600" dirty="0" smtClean="0"/>
              <a:t>2017 SIP Awards: Platinum</a:t>
            </a:r>
          </a:p>
          <a:p>
            <a:pPr lvl="1"/>
            <a:r>
              <a:rPr lang="en-US" sz="1600" dirty="0" smtClean="0"/>
              <a:t>2017 Ultimate Spirits Challenge: 88 points; Great Value Award</a:t>
            </a:r>
          </a:p>
          <a:p>
            <a:pPr lvl="1"/>
            <a:r>
              <a:rPr lang="en-US" sz="1600" dirty="0" smtClean="0"/>
              <a:t>2017 Tastings.com: 93 points; Gold Medal; Best Buy Award</a:t>
            </a:r>
          </a:p>
          <a:p>
            <a:r>
              <a:rPr lang="en-US" dirty="0" smtClean="0"/>
              <a:t>Pearl Cucumber</a:t>
            </a:r>
          </a:p>
          <a:p>
            <a:pPr lvl="1"/>
            <a:r>
              <a:rPr lang="en-US" sz="1600" dirty="0" smtClean="0"/>
              <a:t>2017 San Francisco World Spirits Competition: Silver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2885" y="4370378"/>
            <a:ext cx="1600200" cy="1600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1238" y="4362641"/>
            <a:ext cx="1618016" cy="1600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746" y="4092363"/>
            <a:ext cx="1713037" cy="19688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3021" y="4229351"/>
            <a:ext cx="1831862" cy="183186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2607" y="4239682"/>
            <a:ext cx="1821531" cy="1821531"/>
          </a:xfrm>
          <a:prstGeom prst="rect">
            <a:avLst/>
          </a:prstGeom>
        </p:spPr>
      </p:pic>
    </p:spTree>
    <p:extLst>
      <p:ext uri="{BB962C8B-B14F-4D97-AF65-F5344CB8AC3E}">
        <p14:creationId xmlns:p14="http://schemas.microsoft.com/office/powerpoint/2010/main" val="1909043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1692" y="137647"/>
            <a:ext cx="8597828" cy="610389"/>
          </a:xfrm>
          <a:prstGeom prst="rect">
            <a:avLst/>
          </a:prstGeom>
        </p:spPr>
        <p:txBody>
          <a:bodyPr vert="horz" lIns="91440" tIns="45720" rIns="91440" bIns="45720" rtlCol="0" anchor="ctr">
            <a:normAutofit/>
          </a:bodyPr>
          <a:lstStyle>
            <a:lvl1pPr marL="0" indent="0" algn="ctr" defTabSz="457200" rtl="0" eaLnBrk="1" latinLnBrk="0" hangingPunct="1">
              <a:spcBef>
                <a:spcPct val="0"/>
              </a:spcBef>
              <a:buClr>
                <a:schemeClr val="accent1"/>
              </a:buClr>
              <a:buSzPct val="64000"/>
              <a:buFontTx/>
              <a:buNone/>
              <a:defRPr sz="3300" b="1" i="0" u="none" kern="1200" cap="none" baseline="0">
                <a:solidFill>
                  <a:schemeClr val="tx2"/>
                </a:solidFill>
                <a:latin typeface="+mj-lt"/>
                <a:ea typeface="+mj-ea"/>
                <a:cs typeface="+mj-cs"/>
              </a:defRPr>
            </a:lvl1pPr>
          </a:lstStyle>
          <a:p>
            <a:pPr algn="l"/>
            <a:r>
              <a:rPr lang="en-US" sz="2800" dirty="0" smtClean="0">
                <a:latin typeface="Candara" panose="020E0502030303020204" pitchFamily="34" charset="0"/>
              </a:rPr>
              <a:t>Target Consumer</a:t>
            </a:r>
            <a:endParaRPr lang="en-US" sz="2800" dirty="0">
              <a:latin typeface="Candara" panose="020E0502030303020204" pitchFamily="34"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3457" y="1071605"/>
            <a:ext cx="380446" cy="760892"/>
          </a:xfrm>
          <a:prstGeom prst="rect">
            <a:avLst/>
          </a:prstGeom>
        </p:spPr>
      </p:pic>
      <p:sp>
        <p:nvSpPr>
          <p:cNvPr id="12" name="TextBox 11"/>
          <p:cNvSpPr txBox="1"/>
          <p:nvPr/>
        </p:nvSpPr>
        <p:spPr>
          <a:xfrm>
            <a:off x="1249819" y="834049"/>
            <a:ext cx="7409767" cy="1600438"/>
          </a:xfrm>
          <a:prstGeom prst="rect">
            <a:avLst/>
          </a:prstGeom>
          <a:noFill/>
        </p:spPr>
        <p:txBody>
          <a:bodyPr wrap="square" rtlCol="0">
            <a:spAutoFit/>
          </a:bodyPr>
          <a:lstStyle/>
          <a:p>
            <a:r>
              <a:rPr lang="en-US" sz="1400" b="1" dirty="0" smtClean="0">
                <a:solidFill>
                  <a:schemeClr val="tx2"/>
                </a:solidFill>
                <a:latin typeface="Candara" charset="0"/>
                <a:ea typeface="Candara" charset="0"/>
                <a:cs typeface="Candara" charset="0"/>
              </a:rPr>
              <a:t>Adults 21-45 year old co-ed</a:t>
            </a:r>
          </a:p>
          <a:p>
            <a:r>
              <a:rPr lang="en-US" sz="1400" b="1" dirty="0" smtClean="0">
                <a:solidFill>
                  <a:schemeClr val="tx2"/>
                </a:solidFill>
                <a:latin typeface="Candara" charset="0"/>
                <a:ea typeface="Candara" charset="0"/>
                <a:cs typeface="Candara" charset="0"/>
              </a:rPr>
              <a:t>Skew 60% female</a:t>
            </a:r>
          </a:p>
          <a:p>
            <a:r>
              <a:rPr lang="en-US" sz="1400" b="1" dirty="0" smtClean="0">
                <a:solidFill>
                  <a:schemeClr val="tx2"/>
                </a:solidFill>
                <a:latin typeface="Candara" charset="0"/>
                <a:ea typeface="Candara" charset="0"/>
                <a:cs typeface="Candara" charset="0"/>
              </a:rPr>
              <a:t>Influencers in their social group</a:t>
            </a:r>
          </a:p>
          <a:p>
            <a:r>
              <a:rPr lang="en-US" sz="1400" b="1" dirty="0" smtClean="0">
                <a:solidFill>
                  <a:schemeClr val="tx2"/>
                </a:solidFill>
                <a:latin typeface="Candara" charset="0"/>
                <a:ea typeface="Candara" charset="0"/>
                <a:cs typeface="Candara" charset="0"/>
              </a:rPr>
              <a:t>Enjoys entertaining at home, craft cocktails and cooking</a:t>
            </a:r>
          </a:p>
          <a:p>
            <a:r>
              <a:rPr lang="en-US" sz="1400" b="1" dirty="0" smtClean="0">
                <a:solidFill>
                  <a:schemeClr val="tx2"/>
                </a:solidFill>
                <a:latin typeface="Candara" charset="0"/>
                <a:ea typeface="Candara" charset="0"/>
                <a:cs typeface="Candara" charset="0"/>
              </a:rPr>
              <a:t>Will pay slightly more for superior, high quality products </a:t>
            </a:r>
          </a:p>
          <a:p>
            <a:r>
              <a:rPr lang="en-US" sz="1400" b="1" dirty="0" smtClean="0">
                <a:solidFill>
                  <a:schemeClr val="tx2"/>
                </a:solidFill>
                <a:latin typeface="Candara" charset="0"/>
                <a:ea typeface="Candara" charset="0"/>
                <a:cs typeface="Candara" charset="0"/>
              </a:rPr>
              <a:t>Likely to try new local or domestic brands</a:t>
            </a:r>
          </a:p>
          <a:p>
            <a:pPr marL="285750" indent="-285750">
              <a:buFont typeface="Arial" panose="020B0604020202020204" pitchFamily="34" charset="0"/>
              <a:buChar char="•"/>
            </a:pPr>
            <a:endParaRPr lang="en-US" sz="1400" b="1" dirty="0">
              <a:solidFill>
                <a:schemeClr val="tx2"/>
              </a:solidFill>
              <a:latin typeface="Candara" charset="0"/>
              <a:ea typeface="Candara" charset="0"/>
              <a:cs typeface="Candara" charset="0"/>
            </a:endParaRPr>
          </a:p>
        </p:txBody>
      </p:sp>
      <p:sp>
        <p:nvSpPr>
          <p:cNvPr id="18" name="TextBox 17"/>
          <p:cNvSpPr txBox="1"/>
          <p:nvPr/>
        </p:nvSpPr>
        <p:spPr>
          <a:xfrm>
            <a:off x="1249819" y="2173239"/>
            <a:ext cx="5358685" cy="954107"/>
          </a:xfrm>
          <a:prstGeom prst="rect">
            <a:avLst/>
          </a:prstGeom>
          <a:noFill/>
        </p:spPr>
        <p:txBody>
          <a:bodyPr wrap="square" rtlCol="0">
            <a:spAutoFit/>
          </a:bodyPr>
          <a:lstStyle/>
          <a:p>
            <a:endParaRPr lang="en-US" sz="1400" b="1" dirty="0" smtClean="0">
              <a:solidFill>
                <a:schemeClr val="tx2"/>
              </a:solidFill>
              <a:latin typeface="Candara" charset="0"/>
              <a:ea typeface="Candara" charset="0"/>
              <a:cs typeface="Candara" charset="0"/>
            </a:endParaRPr>
          </a:p>
          <a:p>
            <a:r>
              <a:rPr lang="en-US" sz="1400" b="1" dirty="0" smtClean="0">
                <a:solidFill>
                  <a:schemeClr val="tx2"/>
                </a:solidFill>
                <a:latin typeface="Candara" charset="0"/>
                <a:ea typeface="Candara" charset="0"/>
                <a:cs typeface="Candara" charset="0"/>
              </a:rPr>
              <a:t>Primarily off-premise purchaser, in grocery, liquor or convenience stores. Promotions and samples are influential to the core vodka drinker.</a:t>
            </a:r>
            <a:endParaRPr lang="en-US" sz="1400" b="1" dirty="0">
              <a:solidFill>
                <a:schemeClr val="tx2"/>
              </a:solidFill>
              <a:latin typeface="Candara" charset="0"/>
              <a:ea typeface="Candara" charset="0"/>
              <a:cs typeface="Candara" charset="0"/>
            </a:endParaRPr>
          </a:p>
        </p:txBody>
      </p:sp>
      <p:sp>
        <p:nvSpPr>
          <p:cNvPr id="19" name="Rectangle 18"/>
          <p:cNvSpPr/>
          <p:nvPr/>
        </p:nvSpPr>
        <p:spPr>
          <a:xfrm>
            <a:off x="1249819" y="3294793"/>
            <a:ext cx="4717914" cy="523220"/>
          </a:xfrm>
          <a:prstGeom prst="rect">
            <a:avLst/>
          </a:prstGeom>
        </p:spPr>
        <p:txBody>
          <a:bodyPr wrap="square">
            <a:spAutoFit/>
          </a:bodyPr>
          <a:lstStyle/>
          <a:p>
            <a:r>
              <a:rPr lang="en-US" sz="1400" b="1" dirty="0" smtClean="0">
                <a:solidFill>
                  <a:schemeClr val="tx2"/>
                </a:solidFill>
                <a:latin typeface="Candara" charset="0"/>
                <a:ea typeface="Candara" charset="0"/>
                <a:cs typeface="Candara" charset="0"/>
              </a:rPr>
              <a:t>Households with higher income, around $75k– looking for quality at a good price.</a:t>
            </a:r>
            <a:endParaRPr lang="en-US" sz="1400" b="1" dirty="0">
              <a:solidFill>
                <a:schemeClr val="tx2"/>
              </a:solidFill>
              <a:latin typeface="Candara" charset="0"/>
              <a:ea typeface="Candara" charset="0"/>
              <a:cs typeface="Candara" charset="0"/>
            </a:endParaRPr>
          </a:p>
        </p:txBody>
      </p:sp>
      <p:sp>
        <p:nvSpPr>
          <p:cNvPr id="20" name="Rectangle 19"/>
          <p:cNvSpPr/>
          <p:nvPr/>
        </p:nvSpPr>
        <p:spPr>
          <a:xfrm>
            <a:off x="1260129" y="3914420"/>
            <a:ext cx="5928947" cy="954107"/>
          </a:xfrm>
          <a:prstGeom prst="rect">
            <a:avLst/>
          </a:prstGeom>
        </p:spPr>
        <p:txBody>
          <a:bodyPr wrap="square">
            <a:spAutoFit/>
          </a:bodyPr>
          <a:lstStyle/>
          <a:p>
            <a:r>
              <a:rPr lang="en-US" sz="1400" b="1" dirty="0" smtClean="0">
                <a:solidFill>
                  <a:schemeClr val="tx2"/>
                </a:solidFill>
                <a:latin typeface="Candara" charset="0"/>
                <a:ea typeface="Candara" charset="0"/>
                <a:cs typeface="Candara" charset="0"/>
              </a:rPr>
              <a:t>Heavy user of Facebook, Pinterest and possibly Instagram. Health conscious and follows workout and diet trends. </a:t>
            </a:r>
            <a:r>
              <a:rPr lang="en-US" sz="1400" b="1" dirty="0">
                <a:solidFill>
                  <a:schemeClr val="tx2"/>
                </a:solidFill>
                <a:latin typeface="Candara" charset="0"/>
                <a:ea typeface="Candara" charset="0"/>
                <a:cs typeface="Candara" charset="0"/>
              </a:rPr>
              <a:t>F</a:t>
            </a:r>
            <a:r>
              <a:rPr lang="en-US" sz="1400" b="1" dirty="0" smtClean="0">
                <a:solidFill>
                  <a:schemeClr val="tx2"/>
                </a:solidFill>
                <a:latin typeface="Candara" charset="0"/>
                <a:ea typeface="Candara" charset="0"/>
                <a:cs typeface="Candara" charset="0"/>
              </a:rPr>
              <a:t>avor Netflix and other streaming services over cable. Prioritize quality time with family and friends. Favor Target and Amazon.com</a:t>
            </a:r>
            <a:endParaRPr lang="en-US" sz="1400" b="1" dirty="0">
              <a:solidFill>
                <a:schemeClr val="tx2"/>
              </a:solidFill>
              <a:latin typeface="Candara" charset="0"/>
              <a:ea typeface="Candara" charset="0"/>
              <a:cs typeface="Candara" charset="0"/>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453" y="3322625"/>
            <a:ext cx="303041" cy="523219"/>
          </a:xfrm>
          <a:prstGeom prst="rect">
            <a:avLst/>
          </a:prstGeom>
        </p:spPr>
      </p:pic>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4866" y="2379012"/>
            <a:ext cx="613566" cy="613566"/>
          </a:xfrm>
          <a:prstGeom prst="rect">
            <a:avLst/>
          </a:prstGeom>
        </p:spPr>
      </p:pic>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0459" y="4191399"/>
            <a:ext cx="570236" cy="570236"/>
          </a:xfrm>
          <a:prstGeom prst="rect">
            <a:avLst/>
          </a:prstGeom>
        </p:spPr>
      </p:pic>
      <p:pic>
        <p:nvPicPr>
          <p:cNvPr id="25" name="Picture 2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5288" y="5161494"/>
            <a:ext cx="788929" cy="788929"/>
          </a:xfrm>
          <a:prstGeom prst="rect">
            <a:avLst/>
          </a:prstGeom>
        </p:spPr>
      </p:pic>
      <p:sp>
        <p:nvSpPr>
          <p:cNvPr id="26" name="Rectangle 25"/>
          <p:cNvSpPr/>
          <p:nvPr/>
        </p:nvSpPr>
        <p:spPr>
          <a:xfrm>
            <a:off x="1249819" y="5045197"/>
            <a:ext cx="5613436" cy="954107"/>
          </a:xfrm>
          <a:prstGeom prst="rect">
            <a:avLst/>
          </a:prstGeom>
        </p:spPr>
        <p:txBody>
          <a:bodyPr wrap="square">
            <a:spAutoFit/>
          </a:bodyPr>
          <a:lstStyle/>
          <a:p>
            <a:r>
              <a:rPr lang="en-US" sz="1400" b="1" dirty="0" smtClean="0">
                <a:solidFill>
                  <a:schemeClr val="tx2"/>
                </a:solidFill>
                <a:latin typeface="Candara" charset="0"/>
                <a:ea typeface="Candara" charset="0"/>
                <a:cs typeface="Candara" charset="0"/>
              </a:rPr>
              <a:t>Typically skews toward unflavored vodka. Female more likely to drink flavored vodka.  Sometimes mixed with juice or soda, the core consumer are less likely to drink with these mixers and are more likely to drink with unflavored additions like water or club soda.</a:t>
            </a:r>
            <a:endParaRPr lang="en-US" sz="1400" b="1" dirty="0">
              <a:solidFill>
                <a:schemeClr val="tx2"/>
              </a:solidFill>
              <a:latin typeface="Candara" charset="0"/>
              <a:ea typeface="Candara" charset="0"/>
              <a:cs typeface="Candara" charset="0"/>
            </a:endParaRPr>
          </a:p>
        </p:txBody>
      </p:sp>
      <p:sp>
        <p:nvSpPr>
          <p:cNvPr id="27" name="TextBox 26"/>
          <p:cNvSpPr txBox="1"/>
          <p:nvPr/>
        </p:nvSpPr>
        <p:spPr>
          <a:xfrm>
            <a:off x="5765553" y="5895656"/>
            <a:ext cx="7409767" cy="400110"/>
          </a:xfrm>
          <a:prstGeom prst="rect">
            <a:avLst/>
          </a:prstGeom>
          <a:noFill/>
        </p:spPr>
        <p:txBody>
          <a:bodyPr wrap="square" rtlCol="0">
            <a:spAutoFit/>
          </a:bodyPr>
          <a:lstStyle/>
          <a:p>
            <a:r>
              <a:rPr lang="en-US" sz="1000" dirty="0" smtClean="0">
                <a:latin typeface="Candara" charset="0"/>
                <a:ea typeface="Candara" charset="0"/>
                <a:cs typeface="Candara" charset="0"/>
              </a:rPr>
              <a:t>Sources: MRI, Spring 2013; Mintel, </a:t>
            </a:r>
            <a:r>
              <a:rPr lang="en-US" sz="1000" dirty="0">
                <a:latin typeface="Candara" charset="0"/>
                <a:ea typeface="Candara" charset="0"/>
                <a:cs typeface="Candara" charset="0"/>
              </a:rPr>
              <a:t>2013; Mintel, October 2015</a:t>
            </a:r>
          </a:p>
          <a:p>
            <a:r>
              <a:rPr lang="en-US" sz="1000" dirty="0" smtClean="0">
                <a:latin typeface="Candara" charset="0"/>
                <a:ea typeface="Candara" charset="0"/>
                <a:cs typeface="Candara" charset="0"/>
              </a:rPr>
              <a:t> </a:t>
            </a:r>
          </a:p>
        </p:txBody>
      </p:sp>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65127" y="124303"/>
            <a:ext cx="1620104" cy="858850"/>
          </a:xfrm>
          <a:prstGeom prst="rect">
            <a:avLst/>
          </a:prstGeom>
        </p:spPr>
      </p:pic>
      <p:pic>
        <p:nvPicPr>
          <p:cNvPr id="1026" name="Picture 2" descr="Image result for 35 year old woman grocery shoppi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349245" y="1697506"/>
            <a:ext cx="2510275" cy="2499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732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1692" y="137647"/>
            <a:ext cx="8597828" cy="610389"/>
          </a:xfrm>
          <a:prstGeom prst="rect">
            <a:avLst/>
          </a:prstGeom>
        </p:spPr>
        <p:txBody>
          <a:bodyPr vert="horz" lIns="91440" tIns="45720" rIns="91440" bIns="45720" rtlCol="0" anchor="ctr">
            <a:normAutofit/>
          </a:bodyPr>
          <a:lstStyle>
            <a:lvl1pPr marL="0" indent="0" algn="ctr" defTabSz="457200" rtl="0" eaLnBrk="1" latinLnBrk="0" hangingPunct="1">
              <a:spcBef>
                <a:spcPct val="0"/>
              </a:spcBef>
              <a:buClr>
                <a:schemeClr val="accent1"/>
              </a:buClr>
              <a:buSzPct val="64000"/>
              <a:buFontTx/>
              <a:buNone/>
              <a:defRPr sz="3300" b="1" i="0" u="none" kern="1200" cap="none" baseline="0">
                <a:solidFill>
                  <a:schemeClr val="tx2"/>
                </a:solidFill>
                <a:latin typeface="+mj-lt"/>
                <a:ea typeface="+mj-ea"/>
                <a:cs typeface="+mj-cs"/>
              </a:defRPr>
            </a:lvl1pPr>
          </a:lstStyle>
          <a:p>
            <a:pPr algn="l"/>
            <a:r>
              <a:rPr lang="en-US" sz="2800" dirty="0" smtClean="0">
                <a:latin typeface="Candara" panose="020E0502030303020204" pitchFamily="34" charset="0"/>
              </a:rPr>
              <a:t>Pearl Vodka Brand Guidelines</a:t>
            </a:r>
            <a:endParaRPr lang="en-US" sz="2800" dirty="0">
              <a:latin typeface="Candara" panose="020E0502030303020204" pitchFamily="34" charset="0"/>
            </a:endParaRPr>
          </a:p>
        </p:txBody>
      </p:sp>
      <p:pic>
        <p:nvPicPr>
          <p:cNvPr id="5" name="Picture 4" descr="http://www.publicdomainpictures.net/pictures/40000/nahled/dollar-sign-black.jpg">
            <a:hlinkClick r:id="rId2"/>
          </p:cNvPr>
          <p:cNvPicPr>
            <a:picLocks noChangeAspect="1" noChangeArrowheads="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5801703" y="948730"/>
            <a:ext cx="1263424" cy="1258928"/>
          </a:xfrm>
          <a:prstGeom prst="rect">
            <a:avLst/>
          </a:prstGeom>
          <a:noFill/>
        </p:spPr>
      </p:pic>
      <p:graphicFrame>
        <p:nvGraphicFramePr>
          <p:cNvPr id="6" name="Table 5"/>
          <p:cNvGraphicFramePr>
            <a:graphicFrameLocks noGrp="1"/>
          </p:cNvGraphicFramePr>
          <p:nvPr>
            <p:extLst>
              <p:ext uri="{D42A27DB-BD31-4B8C-83A1-F6EECF244321}">
                <p14:modId xmlns:p14="http://schemas.microsoft.com/office/powerpoint/2010/main" val="2612642287"/>
              </p:ext>
            </p:extLst>
          </p:nvPr>
        </p:nvGraphicFramePr>
        <p:xfrm>
          <a:off x="261692" y="2321544"/>
          <a:ext cx="8526707" cy="3761875"/>
        </p:xfrm>
        <a:graphic>
          <a:graphicData uri="http://schemas.openxmlformats.org/drawingml/2006/table">
            <a:tbl>
              <a:tblPr firstRow="1" bandRow="1">
                <a:effectLst>
                  <a:outerShdw blurRad="50800" dist="38100" dir="2700000" algn="tl" rotWithShape="0">
                    <a:prstClr val="black">
                      <a:alpha val="40000"/>
                    </a:prstClr>
                  </a:outerShdw>
                </a:effectLst>
              </a:tblPr>
              <a:tblGrid>
                <a:gridCol w="2216419"/>
                <a:gridCol w="1253361"/>
                <a:gridCol w="1767798"/>
                <a:gridCol w="1767798"/>
                <a:gridCol w="1521331"/>
              </a:tblGrid>
              <a:tr h="486918">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200" dirty="0" smtClean="0">
                          <a:latin typeface="Candara" panose="020E0502030303020204" pitchFamily="34" charset="0"/>
                        </a:rPr>
                        <a:t>Priority Product Mix</a:t>
                      </a:r>
                      <a:endParaRPr lang="en-US" sz="1200" dirty="0">
                        <a:latin typeface="Candara" panose="020E0502030303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200" dirty="0" smtClean="0">
                          <a:solidFill>
                            <a:schemeClr val="bg1"/>
                          </a:solidFill>
                          <a:latin typeface="Candara" panose="020E0502030303020204" pitchFamily="34" charset="0"/>
                        </a:rPr>
                        <a:t>Competitive</a:t>
                      </a:r>
                      <a:r>
                        <a:rPr lang="en-US" sz="1200" baseline="0" dirty="0" smtClean="0">
                          <a:solidFill>
                            <a:schemeClr val="bg1"/>
                          </a:solidFill>
                          <a:latin typeface="Candara" panose="020E0502030303020204" pitchFamily="34" charset="0"/>
                        </a:rPr>
                        <a:t> Target Set</a:t>
                      </a:r>
                      <a:endParaRPr lang="en-US" sz="1200" dirty="0">
                        <a:solidFill>
                          <a:schemeClr val="bg1"/>
                        </a:solidFill>
                        <a:latin typeface="Candara" panose="020E0502030303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p>
                      <a:pPr algn="ctr"/>
                      <a:r>
                        <a:rPr lang="en-US" sz="1200" b="1" dirty="0" smtClean="0">
                          <a:solidFill>
                            <a:schemeClr val="bg1"/>
                          </a:solidFill>
                          <a:latin typeface="Candara" panose="020E0502030303020204" pitchFamily="34" charset="0"/>
                        </a:rPr>
                        <a:t>Shelf Position</a:t>
                      </a:r>
                      <a:endParaRPr lang="en-US" sz="1200" b="1" dirty="0">
                        <a:solidFill>
                          <a:schemeClr val="bg1"/>
                        </a:solidFill>
                        <a:latin typeface="Candara" panose="020E0502030303020204"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200" dirty="0" smtClean="0">
                          <a:latin typeface="Candara" panose="020E0502030303020204" pitchFamily="34" charset="0"/>
                        </a:rPr>
                        <a:t>Suggested Retail Price</a:t>
                      </a:r>
                      <a:endParaRPr lang="en-US" sz="1200" dirty="0">
                        <a:latin typeface="Candara" panose="020E0502030303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200" b="1" dirty="0" smtClean="0">
                          <a:latin typeface="Candara" panose="020E0502030303020204" pitchFamily="34" charset="0"/>
                        </a:rPr>
                        <a:t>Goals</a:t>
                      </a:r>
                      <a:endParaRPr lang="en-US" sz="1200" b="1" dirty="0">
                        <a:latin typeface="Candara" panose="020E0502030303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r>
              <a:tr h="176459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indent="0">
                        <a:buNone/>
                      </a:pPr>
                      <a:r>
                        <a:rPr lang="en-US" sz="1050" b="1" dirty="0" smtClean="0">
                          <a:latin typeface="Candara" panose="020E0502030303020204" pitchFamily="34" charset="0"/>
                        </a:rPr>
                        <a:t>Off</a:t>
                      </a:r>
                      <a:r>
                        <a:rPr lang="en-US" sz="1050" b="1" baseline="0" dirty="0" smtClean="0">
                          <a:latin typeface="Candara" panose="020E0502030303020204" pitchFamily="34" charset="0"/>
                        </a:rPr>
                        <a:t>-Premise</a:t>
                      </a:r>
                      <a:endParaRPr lang="en-US" sz="1050" b="1" dirty="0" smtClean="0">
                        <a:latin typeface="Candara" panose="020E0502030303020204" pitchFamily="34" charset="0"/>
                      </a:endParaRPr>
                    </a:p>
                    <a:p>
                      <a:pPr marL="228600" indent="-228600">
                        <a:buFont typeface="+mj-lt"/>
                        <a:buAutoNum type="arabicPeriod"/>
                      </a:pPr>
                      <a:r>
                        <a:rPr lang="en-US" sz="1050" dirty="0" smtClean="0">
                          <a:latin typeface="Candara" panose="020E0502030303020204" pitchFamily="34" charset="0"/>
                        </a:rPr>
                        <a:t>750mL</a:t>
                      </a:r>
                    </a:p>
                    <a:p>
                      <a:pPr marL="228600" indent="-228600">
                        <a:buFont typeface="+mj-lt"/>
                        <a:buAutoNum type="arabicPeriod"/>
                      </a:pPr>
                      <a:r>
                        <a:rPr lang="en-US" sz="1050" dirty="0" smtClean="0">
                          <a:latin typeface="Candara" panose="020E0502030303020204" pitchFamily="34" charset="0"/>
                        </a:rPr>
                        <a:t>1.75L</a:t>
                      </a:r>
                      <a:endParaRPr lang="en-US" sz="1050" dirty="0">
                        <a:latin typeface="Candara" panose="020E050203030302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row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050" dirty="0" err="1" smtClean="0">
                          <a:latin typeface="Candara" panose="020E0502030303020204" pitchFamily="34" charset="0"/>
                        </a:rPr>
                        <a:t>Svedka</a:t>
                      </a:r>
                      <a:endParaRPr lang="en-US" sz="1050" dirty="0" smtClean="0">
                        <a:latin typeface="Candara" panose="020E0502030303020204" pitchFamily="34" charset="0"/>
                      </a:endParaRPr>
                    </a:p>
                    <a:p>
                      <a:pPr algn="ctr"/>
                      <a:r>
                        <a:rPr lang="en-US" sz="1050" baseline="0" dirty="0" smtClean="0">
                          <a:latin typeface="Candara" panose="020E0502030303020204" pitchFamily="34" charset="0"/>
                        </a:rPr>
                        <a:t>Smirnoff</a:t>
                      </a:r>
                    </a:p>
                    <a:p>
                      <a:pPr algn="ctr"/>
                      <a:r>
                        <a:rPr lang="en-US" sz="1050" baseline="0" dirty="0" smtClean="0">
                          <a:latin typeface="Candara" panose="020E0502030303020204" pitchFamily="34" charset="0"/>
                        </a:rPr>
                        <a:t>Pinnacle</a:t>
                      </a:r>
                    </a:p>
                    <a:p>
                      <a:pPr algn="ctr"/>
                      <a:r>
                        <a:rPr lang="en-US" sz="1050" baseline="0" dirty="0" smtClean="0">
                          <a:latin typeface="Candara" panose="020E0502030303020204" pitchFamily="34" charset="0"/>
                        </a:rPr>
                        <a:t>New Amsterdam</a:t>
                      </a:r>
                    </a:p>
                    <a:p>
                      <a:pPr algn="ctr"/>
                      <a:endParaRPr lang="en-US" sz="1050" baseline="0" dirty="0" smtClean="0">
                        <a:latin typeface="Candara" panose="020E0502030303020204" pitchFamily="34" charset="0"/>
                      </a:endParaRPr>
                    </a:p>
                    <a:p>
                      <a:pPr algn="ctr"/>
                      <a:endParaRPr lang="en-US" sz="1050" baseline="0" dirty="0" smtClean="0">
                        <a:latin typeface="Candara" panose="020E0502030303020204"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050" b="1" dirty="0" smtClean="0">
                          <a:latin typeface="Candara" panose="020E0502030303020204" pitchFamily="34" charset="0"/>
                        </a:rPr>
                        <a:t>Adjacent</a:t>
                      </a:r>
                      <a:r>
                        <a:rPr lang="en-US" sz="1050" b="1" baseline="0" dirty="0" smtClean="0">
                          <a:latin typeface="Candara" panose="020E0502030303020204" pitchFamily="34" charset="0"/>
                        </a:rPr>
                        <a:t> to competitive target set</a:t>
                      </a:r>
                      <a:endParaRPr lang="en-US" sz="1050" b="1" dirty="0" smtClean="0">
                        <a:latin typeface="Candara" panose="020E0502030303020204"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050" kern="1200" dirty="0" smtClean="0"/>
                        <a:t>Everyday Retail: 750ml: $12.99-$13.99</a:t>
                      </a:r>
                    </a:p>
                    <a:p>
                      <a:pPr marL="0" marR="0" lvl="0" indent="0" algn="l" defTabSz="914400" eaLnBrk="1" fontAlgn="auto" latinLnBrk="0" hangingPunct="1">
                        <a:lnSpc>
                          <a:spcPct val="100000"/>
                        </a:lnSpc>
                        <a:spcBef>
                          <a:spcPct val="0"/>
                        </a:spcBef>
                        <a:spcAft>
                          <a:spcPts val="0"/>
                        </a:spcAft>
                        <a:buClrTx/>
                        <a:buSzTx/>
                        <a:buFontTx/>
                        <a:buNone/>
                        <a:tabLst/>
                        <a:defRPr/>
                      </a:pPr>
                      <a:r>
                        <a:rPr lang="en-US" sz="1050" kern="1200" dirty="0" smtClean="0"/>
                        <a:t>1.75L: $19.99-$21.99</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1050" kern="1200" dirty="0" smtClean="0"/>
                    </a:p>
                    <a:p>
                      <a:pPr marL="0" marR="0" lvl="0" indent="0" algn="l" defTabSz="914400" eaLnBrk="1" fontAlgn="auto" latinLnBrk="0" hangingPunct="1">
                        <a:lnSpc>
                          <a:spcPct val="100000"/>
                        </a:lnSpc>
                        <a:spcBef>
                          <a:spcPct val="0"/>
                        </a:spcBef>
                        <a:spcAft>
                          <a:spcPts val="0"/>
                        </a:spcAft>
                        <a:buClrTx/>
                        <a:buSzTx/>
                        <a:buFontTx/>
                        <a:buNone/>
                        <a:tabLst/>
                        <a:defRPr/>
                      </a:pPr>
                      <a:r>
                        <a:rPr lang="en-US" sz="1050" kern="1200" dirty="0" smtClean="0"/>
                        <a:t>Promotional Price:                             750ml: $10.99-$11.99, </a:t>
                      </a:r>
                    </a:p>
                    <a:p>
                      <a:pPr marL="0" marR="0" lvl="0" indent="0" algn="l" defTabSz="914400" eaLnBrk="1" fontAlgn="auto" latinLnBrk="0" hangingPunct="1">
                        <a:lnSpc>
                          <a:spcPct val="100000"/>
                        </a:lnSpc>
                        <a:spcBef>
                          <a:spcPct val="0"/>
                        </a:spcBef>
                        <a:spcAft>
                          <a:spcPts val="0"/>
                        </a:spcAft>
                        <a:buClrTx/>
                        <a:buSzTx/>
                        <a:buFontTx/>
                        <a:buNone/>
                        <a:tabLst/>
                        <a:defRPr/>
                      </a:pPr>
                      <a:r>
                        <a:rPr lang="en-US" sz="1050" kern="1200" dirty="0" smtClean="0"/>
                        <a:t>(Not &lt; $10)</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1050" kern="1200" dirty="0" smtClean="0"/>
                    </a:p>
                    <a:p>
                      <a:pPr marL="0" marR="0" lvl="0" indent="0" algn="l" defTabSz="914400" eaLnBrk="1" fontAlgn="auto" latinLnBrk="0" hangingPunct="1">
                        <a:lnSpc>
                          <a:spcPct val="100000"/>
                        </a:lnSpc>
                        <a:spcBef>
                          <a:spcPct val="0"/>
                        </a:spcBef>
                        <a:spcAft>
                          <a:spcPts val="0"/>
                        </a:spcAft>
                        <a:buClrTx/>
                        <a:buSzTx/>
                        <a:buFontTx/>
                        <a:buNone/>
                        <a:tabLst/>
                        <a:defRPr/>
                      </a:pPr>
                      <a:r>
                        <a:rPr lang="en-US" sz="1050" kern="1200" dirty="0" smtClean="0"/>
                        <a:t>1.75L: $17.99-$20.99,  (Not &lt; $17.99)</a:t>
                      </a:r>
                    </a:p>
                    <a:p>
                      <a:endParaRPr lang="en-US" sz="1050" b="1" dirty="0" smtClean="0">
                        <a:latin typeface="Candara" panose="020E050203030302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1" dirty="0" smtClean="0">
                          <a:latin typeface="Candara" panose="020E0502030303020204" pitchFamily="34" charset="0"/>
                        </a:rPr>
                        <a:t>Grow off premise</a:t>
                      </a:r>
                      <a:r>
                        <a:rPr lang="en-US" sz="1050" b="1" baseline="0" dirty="0" smtClean="0">
                          <a:latin typeface="Candara" panose="020E0502030303020204" pitchFamily="34" charset="0"/>
                        </a:rPr>
                        <a:t> volume</a:t>
                      </a:r>
                    </a:p>
                    <a:p>
                      <a:endParaRPr lang="en-US" sz="1050" b="1" baseline="0" dirty="0" smtClean="0">
                        <a:latin typeface="Candara" panose="020E0502030303020204" pitchFamily="34" charset="0"/>
                      </a:endParaRPr>
                    </a:p>
                    <a:p>
                      <a:r>
                        <a:rPr lang="en-US" sz="1050" b="1" baseline="0" dirty="0" smtClean="0">
                          <a:latin typeface="Candara" panose="020E0502030303020204" pitchFamily="34" charset="0"/>
                        </a:rPr>
                        <a:t>Focus on Core </a:t>
                      </a:r>
                      <a:r>
                        <a:rPr lang="en-US" sz="1050" b="1" baseline="0" smtClean="0">
                          <a:latin typeface="Candara" panose="020E0502030303020204" pitchFamily="34" charset="0"/>
                        </a:rPr>
                        <a:t>+ 3 </a:t>
                      </a:r>
                      <a:r>
                        <a:rPr lang="en-US" sz="1050" b="1" baseline="0" dirty="0" smtClean="0">
                          <a:latin typeface="Candara" panose="020E0502030303020204" pitchFamily="34" charset="0"/>
                        </a:rPr>
                        <a:t>Strategy</a:t>
                      </a:r>
                      <a:endParaRPr lang="en-US" sz="1050" b="1" dirty="0">
                        <a:latin typeface="Candara" panose="020E050203030302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r>
              <a:tr h="1423297">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1" dirty="0" smtClean="0">
                          <a:latin typeface="Candara" panose="020E0502030303020204" pitchFamily="34" charset="0"/>
                        </a:rPr>
                        <a:t>On-Premise </a:t>
                      </a:r>
                      <a:r>
                        <a:rPr lang="en-US" sz="1050" b="1" baseline="0" dirty="0" smtClean="0">
                          <a:latin typeface="Candara" panose="020E0502030303020204" pitchFamily="34" charset="0"/>
                        </a:rPr>
                        <a:t>Premium Well Placement: </a:t>
                      </a:r>
                      <a:r>
                        <a:rPr lang="en-US" sz="1050" b="1" dirty="0" smtClean="0">
                          <a:latin typeface="Candara" panose="020E0502030303020204" pitchFamily="34" charset="0"/>
                        </a:rPr>
                        <a:t>:</a:t>
                      </a:r>
                      <a:r>
                        <a:rPr lang="en-US" sz="1050" b="1" baseline="0" dirty="0" smtClean="0">
                          <a:latin typeface="Candara" panose="020E0502030303020204" pitchFamily="34" charset="0"/>
                        </a:rPr>
                        <a:t> </a:t>
                      </a:r>
                    </a:p>
                    <a:p>
                      <a:pPr marL="228600" indent="-228600">
                        <a:buFont typeface="+mj-lt"/>
                        <a:buAutoNum type="arabicPeriod"/>
                      </a:pPr>
                      <a:r>
                        <a:rPr lang="en-US" sz="1050" dirty="0" smtClean="0">
                          <a:latin typeface="Candara" panose="020E0502030303020204" pitchFamily="34" charset="0"/>
                        </a:rPr>
                        <a:t>1L</a:t>
                      </a:r>
                      <a:endParaRPr lang="en-US" sz="1050" dirty="0">
                        <a:latin typeface="Candara" panose="020E0502030303020204"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vMerge="1">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sz="1200" dirty="0" smtClean="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050" b="0" dirty="0" smtClean="0">
                          <a:latin typeface="Candara" panose="020E0502030303020204" pitchFamily="34" charset="0"/>
                        </a:rPr>
                        <a:t>Premium Well or Back Bar</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en-US" sz="1050" b="0" dirty="0" smtClean="0">
                        <a:latin typeface="Candara" panose="020E0502030303020204"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1" dirty="0" smtClean="0">
                          <a:latin typeface="Candara" panose="020E0502030303020204" pitchFamily="34" charset="0"/>
                        </a:rPr>
                        <a:t>Grow On-Premise</a:t>
                      </a:r>
                      <a:r>
                        <a:rPr lang="en-US" sz="1050" b="1" baseline="0" dirty="0" smtClean="0">
                          <a:latin typeface="Candara" panose="020E0502030303020204" pitchFamily="34" charset="0"/>
                        </a:rPr>
                        <a:t> POD’s</a:t>
                      </a:r>
                    </a:p>
                    <a:p>
                      <a:endParaRPr lang="en-US" sz="1050" b="1" baseline="0" dirty="0" smtClean="0">
                        <a:latin typeface="Candara" panose="020E0502030303020204" pitchFamily="34" charset="0"/>
                      </a:endParaRPr>
                    </a:p>
                    <a:p>
                      <a:r>
                        <a:rPr lang="en-US" sz="1050" b="1" baseline="0" dirty="0" smtClean="0">
                          <a:latin typeface="Candara" panose="020E0502030303020204" pitchFamily="34" charset="0"/>
                        </a:rPr>
                        <a:t>Premium Well Placement</a:t>
                      </a:r>
                    </a:p>
                    <a:p>
                      <a:endParaRPr lang="en-US" sz="1050" b="1" baseline="0" dirty="0" smtClean="0">
                        <a:latin typeface="Candara" panose="020E0502030303020204" pitchFamily="34" charset="0"/>
                      </a:endParaRPr>
                    </a:p>
                    <a:p>
                      <a:r>
                        <a:rPr lang="en-US" sz="1050" b="1" baseline="0" dirty="0" smtClean="0">
                          <a:latin typeface="Candara" panose="020E0502030303020204" pitchFamily="34" charset="0"/>
                        </a:rPr>
                        <a:t>Maintain Placement</a:t>
                      </a:r>
                      <a:endParaRPr lang="en-US" sz="1050" b="1" dirty="0" smtClean="0">
                        <a:latin typeface="Candara" panose="020E0502030303020204" pitchFamily="34" charset="0"/>
                      </a:endParaRPr>
                    </a:p>
                    <a:p>
                      <a:endParaRPr lang="en-US" sz="1050" b="1" dirty="0">
                        <a:latin typeface="Candara" panose="020E0502030303020204" pitchFamily="34"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r>
            </a:tbl>
          </a:graphicData>
        </a:graphic>
      </p:graphicFrame>
      <p:pic>
        <p:nvPicPr>
          <p:cNvPr id="14" name="Picture 13"/>
          <p:cNvPicPr>
            <a:picLocks noChangeAspect="1"/>
          </p:cNvPicPr>
          <p:nvPr/>
        </p:nvPicPr>
        <p:blipFill>
          <a:blip r:embed="rId4"/>
          <a:stretch>
            <a:fillRect/>
          </a:stretch>
        </p:blipFill>
        <p:spPr>
          <a:xfrm>
            <a:off x="7562849" y="1001686"/>
            <a:ext cx="971550" cy="971550"/>
          </a:xfrm>
          <a:prstGeom prst="rect">
            <a:avLst/>
          </a:prstGeom>
        </p:spPr>
      </p:pic>
      <p:pic>
        <p:nvPicPr>
          <p:cNvPr id="12" name="Picture 18" descr="http://www.smsb.com/images/02_planogram_impl_Liquor_4.jpg">
            <a:hlinkClick r:id="rId5"/>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763731" y="717112"/>
            <a:ext cx="1730836" cy="1490546"/>
          </a:xfrm>
          <a:prstGeom prst="rect">
            <a:avLst/>
          </a:prstGeom>
          <a:noFill/>
        </p:spPr>
      </p:pic>
      <p:pic>
        <p:nvPicPr>
          <p:cNvPr id="15" name="Picture 6" descr="http://www.partybluprintsblog.com/wp-content/uploads/2013/02/smirnoff.jpg">
            <a:hlinkClick r:id="rId7"/>
          </p:cNvPr>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70081" y="461191"/>
            <a:ext cx="1186514" cy="961575"/>
          </a:xfrm>
          <a:prstGeom prst="rect">
            <a:avLst/>
          </a:prstGeom>
          <a:noFill/>
        </p:spPr>
      </p:pic>
      <p:pic>
        <p:nvPicPr>
          <p:cNvPr id="16" name="Picture 8" descr="http://t1.gstatic.com/images?q=tbn:ANd9GcTd4Bj1jwNtAWqnCUu0reU68JG9DAbLZCie6orDtsBCuI32u2kRfw">
            <a:hlinkClick r:id="rId9"/>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760562" y="1073854"/>
            <a:ext cx="1010893" cy="697824"/>
          </a:xfrm>
          <a:prstGeom prst="rect">
            <a:avLst/>
          </a:prstGeom>
          <a:noFill/>
        </p:spPr>
      </p:pic>
      <p:pic>
        <p:nvPicPr>
          <p:cNvPr id="17" name="Picture 8" descr="http://www.eliyahu.me/wp-content/uploads/2012/06/LOGO01_-1_1_07302009113954304.png">
            <a:hlinkClick r:id="rId11"/>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456351" y="1769750"/>
            <a:ext cx="608421" cy="463560"/>
          </a:xfrm>
          <a:prstGeom prst="rect">
            <a:avLst/>
          </a:prstGeom>
          <a:noFill/>
        </p:spPr>
      </p:pic>
      <p:pic>
        <p:nvPicPr>
          <p:cNvPr id="19" name="Picture 5" descr="C:\Users\kdwyer\AppData\Local\Microsoft\Windows\Temporary Internet Files\Content.IE5\QQ1HYFB1\40006-PEARL-BLACK-VODKA-80-PROOF-750ML-GLASS-2015.jpg_7_19_2016_9_41_59_AM.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34939" r="34112"/>
          <a:stretch/>
        </p:blipFill>
        <p:spPr bwMode="auto">
          <a:xfrm>
            <a:off x="1137689" y="679998"/>
            <a:ext cx="399848" cy="161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730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flipV="1">
            <a:off x="343543" y="1868896"/>
            <a:ext cx="8493083" cy="18594"/>
          </a:xfrm>
          <a:prstGeom prst="straightConnector1">
            <a:avLst/>
          </a:prstGeom>
          <a:ln>
            <a:prstDash val="dash"/>
            <a:headEnd type="arrow" w="med" len="med"/>
            <a:tailEnd type="arrow" w="med" len="med"/>
          </a:ln>
        </p:spPr>
        <p:style>
          <a:lnRef idx="2">
            <a:schemeClr val="accent1"/>
          </a:lnRef>
          <a:fillRef idx="0">
            <a:schemeClr val="accent1"/>
          </a:fillRef>
          <a:effectRef idx="1">
            <a:schemeClr val="accent1"/>
          </a:effectRef>
          <a:fontRef idx="minor">
            <a:schemeClr val="tx1"/>
          </a:fontRef>
        </p:style>
      </p:cxnSp>
      <p:pic>
        <p:nvPicPr>
          <p:cNvPr id="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2512" y="1234178"/>
            <a:ext cx="8493083" cy="477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43543" y="2112974"/>
            <a:ext cx="8455394" cy="578882"/>
          </a:xfrm>
          <a:prstGeom prst="roundRect">
            <a:avLst/>
          </a:prstGeom>
          <a:solidFill>
            <a:schemeClr val="tx2"/>
          </a:solidFill>
        </p:spPr>
        <p:txBody>
          <a:bodyPr wrap="square" rtlCol="0">
            <a:spAutoFit/>
          </a:bodyPr>
          <a:lstStyle/>
          <a:p>
            <a:pPr algn="ctr"/>
            <a:r>
              <a:rPr lang="en-US" sz="1400" b="1" dirty="0" smtClean="0">
                <a:solidFill>
                  <a:prstClr val="white"/>
                </a:solidFill>
              </a:rPr>
              <a:t>Year-Round National</a:t>
            </a:r>
          </a:p>
          <a:p>
            <a:pPr algn="ctr"/>
            <a:r>
              <a:rPr lang="en-US" sz="1400" b="1" dirty="0" smtClean="0">
                <a:solidFill>
                  <a:prstClr val="white"/>
                </a:solidFill>
              </a:rPr>
              <a:t>Digital Media  and </a:t>
            </a:r>
            <a:r>
              <a:rPr lang="en-US" sz="1400" b="1" dirty="0" err="1" smtClean="0">
                <a:solidFill>
                  <a:prstClr val="white"/>
                </a:solidFill>
              </a:rPr>
              <a:t>Ibotta</a:t>
            </a:r>
            <a:r>
              <a:rPr lang="en-US" sz="1400" b="1" dirty="0" smtClean="0">
                <a:solidFill>
                  <a:prstClr val="white"/>
                </a:solidFill>
              </a:rPr>
              <a:t> Support </a:t>
            </a:r>
          </a:p>
        </p:txBody>
      </p:sp>
      <p:pic>
        <p:nvPicPr>
          <p:cNvPr id="8" name="Picture 4" descr="http://blog.snapapp.com/wp-content/uploads/2012/02/facebook-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99053" y="1675602"/>
            <a:ext cx="772793" cy="386189"/>
          </a:xfrm>
          <a:prstGeom prst="rect">
            <a:avLst/>
          </a:prstGeom>
          <a:ln>
            <a:noFill/>
          </a:ln>
          <a:effectLst>
            <a:outerShdw blurRad="292100" dist="139700" dir="2700000" algn="tl" rotWithShape="0">
              <a:srgbClr val="333333">
                <a:alpha val="65000"/>
              </a:srgbClr>
            </a:outerShdw>
          </a:effectLst>
        </p:spPr>
      </p:pic>
      <p:pic>
        <p:nvPicPr>
          <p:cNvPr id="10"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89132" t="80000" r="6131" b="11579"/>
          <a:stretch/>
        </p:blipFill>
        <p:spPr bwMode="auto">
          <a:xfrm>
            <a:off x="3557181" y="1676874"/>
            <a:ext cx="751858" cy="37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a:spLocks noGrp="1"/>
          </p:cNvSpPr>
          <p:nvPr>
            <p:ph type="ctrTitle"/>
          </p:nvPr>
        </p:nvSpPr>
        <p:spPr>
          <a:xfrm>
            <a:off x="-77624" y="-90143"/>
            <a:ext cx="9144000" cy="1201178"/>
          </a:xfrm>
        </p:spPr>
        <p:txBody>
          <a:bodyPr/>
          <a:lstStyle/>
          <a:p>
            <a:pPr algn="ctr"/>
            <a:r>
              <a:rPr lang="en-US" sz="3200" dirty="0" smtClean="0"/>
              <a:t>2017 Pearl Programs</a:t>
            </a:r>
            <a:endParaRPr lang="en-US" sz="3200" dirty="0"/>
          </a:p>
        </p:txBody>
      </p:sp>
      <p:sp>
        <p:nvSpPr>
          <p:cNvPr id="14" name="TextBox 13"/>
          <p:cNvSpPr txBox="1"/>
          <p:nvPr/>
        </p:nvSpPr>
        <p:spPr>
          <a:xfrm>
            <a:off x="4309039" y="4238502"/>
            <a:ext cx="1918011" cy="340519"/>
          </a:xfrm>
          <a:prstGeom prst="roundRect">
            <a:avLst/>
          </a:prstGeom>
          <a:solidFill>
            <a:schemeClr val="tx2"/>
          </a:solidFill>
        </p:spPr>
        <p:txBody>
          <a:bodyPr wrap="square" rtlCol="0">
            <a:spAutoFit/>
          </a:bodyPr>
          <a:lstStyle/>
          <a:p>
            <a:pPr algn="ctr"/>
            <a:r>
              <a:rPr lang="en-US" sz="1400" b="1" dirty="0" smtClean="0">
                <a:solidFill>
                  <a:prstClr val="white"/>
                </a:solidFill>
              </a:rPr>
              <a:t>STL Local Focus</a:t>
            </a:r>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0101" y="4645983"/>
            <a:ext cx="729116" cy="10936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2157" y="4624273"/>
            <a:ext cx="1230764" cy="692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7569" y="5370428"/>
            <a:ext cx="1230764" cy="7384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336261" y="2870471"/>
            <a:ext cx="8455394" cy="340519"/>
          </a:xfrm>
          <a:prstGeom prst="roundRect">
            <a:avLst/>
          </a:prstGeom>
          <a:solidFill>
            <a:schemeClr val="tx2"/>
          </a:solidFill>
        </p:spPr>
        <p:txBody>
          <a:bodyPr wrap="square" rtlCol="0">
            <a:spAutoFit/>
          </a:bodyPr>
          <a:lstStyle/>
          <a:p>
            <a:pPr algn="ctr"/>
            <a:r>
              <a:rPr lang="en-US" sz="1400" b="1" dirty="0" smtClean="0">
                <a:solidFill>
                  <a:prstClr val="white"/>
                </a:solidFill>
              </a:rPr>
              <a:t>Iconic POS and Merchandising</a:t>
            </a:r>
          </a:p>
        </p:txBody>
      </p:sp>
      <p:pic>
        <p:nvPicPr>
          <p:cNvPr id="19"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17632" t="32176" r="73368" b="22421"/>
          <a:stretch/>
        </p:blipFill>
        <p:spPr bwMode="auto">
          <a:xfrm>
            <a:off x="2327712" y="3368451"/>
            <a:ext cx="804254" cy="1141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p:cNvPicPr>
          <p:nvPr/>
        </p:nvPicPr>
        <p:blipFill rotWithShape="1">
          <a:blip r:embed="rId9">
            <a:extLst>
              <a:ext uri="{28A0092B-C50C-407E-A947-70E740481C1C}">
                <a14:useLocalDpi xmlns:a14="http://schemas.microsoft.com/office/drawing/2010/main" val="0"/>
              </a:ext>
            </a:extLst>
          </a:blip>
          <a:srcRect l="17077" r="16154"/>
          <a:stretch/>
        </p:blipFill>
        <p:spPr>
          <a:xfrm>
            <a:off x="7545514" y="3253048"/>
            <a:ext cx="959861" cy="1437579"/>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72378" y="3428478"/>
            <a:ext cx="524932" cy="524932"/>
          </a:xfrm>
          <a:prstGeom prst="rect">
            <a:avLst/>
          </a:prstGeom>
        </p:spPr>
      </p:pic>
      <p:pic>
        <p:nvPicPr>
          <p:cNvPr id="22" name="Picture 21"/>
          <p:cNvPicPr>
            <a:picLocks noChangeAspect="1"/>
          </p:cNvPicPr>
          <p:nvPr/>
        </p:nvPicPr>
        <p:blipFill rotWithShape="1">
          <a:blip r:embed="rId11">
            <a:extLst>
              <a:ext uri="{28A0092B-C50C-407E-A947-70E740481C1C}">
                <a14:useLocalDpi xmlns:a14="http://schemas.microsoft.com/office/drawing/2010/main" val="0"/>
              </a:ext>
            </a:extLst>
          </a:blip>
          <a:srcRect l="13307" r="12846"/>
          <a:stretch/>
        </p:blipFill>
        <p:spPr>
          <a:xfrm>
            <a:off x="5940573" y="3288602"/>
            <a:ext cx="644164" cy="872305"/>
          </a:xfrm>
          <a:prstGeom prst="rect">
            <a:avLst/>
          </a:prstGeom>
        </p:spPr>
      </p:pic>
      <p:pic>
        <p:nvPicPr>
          <p:cNvPr id="23" name="Picture 4"/>
          <p:cNvPicPr>
            <a:picLocks noChangeAspect="1" noChangeArrowheads="1"/>
          </p:cNvPicPr>
          <p:nvPr/>
        </p:nvPicPr>
        <p:blipFill rotWithShape="1">
          <a:blip r:embed="rId12">
            <a:extLst>
              <a:ext uri="{28A0092B-C50C-407E-A947-70E740481C1C}">
                <a14:useLocalDpi xmlns:a14="http://schemas.microsoft.com/office/drawing/2010/main" val="0"/>
              </a:ext>
            </a:extLst>
          </a:blip>
          <a:srcRect l="20724" t="23241" r="70172" b="28207"/>
          <a:stretch/>
        </p:blipFill>
        <p:spPr bwMode="auto">
          <a:xfrm>
            <a:off x="979195" y="3319404"/>
            <a:ext cx="869912" cy="130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3105391"/>
      </p:ext>
    </p:extLst>
  </p:cSld>
  <p:clrMapOvr>
    <a:masterClrMapping/>
  </p:clrMapOvr>
</p:sld>
</file>

<file path=ppt/theme/theme1.xml><?xml version="1.0" encoding="utf-8"?>
<a:theme xmlns:a="http://schemas.openxmlformats.org/drawingml/2006/main" name="Office Theme">
  <a:themeElements>
    <a:clrScheme name="Luxco">
      <a:dk1>
        <a:sysClr val="windowText" lastClr="000000"/>
      </a:dk1>
      <a:lt1>
        <a:sysClr val="window" lastClr="FFFFFF"/>
      </a:lt1>
      <a:dk2>
        <a:srgbClr val="5E5F61"/>
      </a:dk2>
      <a:lt2>
        <a:srgbClr val="FFFFFF"/>
      </a:lt2>
      <a:accent1>
        <a:srgbClr val="EE3123"/>
      </a:accent1>
      <a:accent2>
        <a:srgbClr val="C0D24D"/>
      </a:accent2>
      <a:accent3>
        <a:srgbClr val="7EBBF3"/>
      </a:accent3>
      <a:accent4>
        <a:srgbClr val="2C52A6"/>
      </a:accent4>
      <a:accent5>
        <a:srgbClr val="4CACC6"/>
      </a:accent5>
      <a:accent6>
        <a:srgbClr val="F7821B"/>
      </a:accent6>
      <a:hlink>
        <a:srgbClr val="0000FF"/>
      </a:hlink>
      <a:folHlink>
        <a:srgbClr val="800080"/>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9752</TotalTime>
  <Words>840</Words>
  <Application>Microsoft Office PowerPoint</Application>
  <PresentationFormat>On-screen Show (4:3)</PresentationFormat>
  <Paragraphs>150</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MT</vt:lpstr>
      <vt:lpstr>Calibri</vt:lpstr>
      <vt:lpstr>Candara</vt:lpstr>
      <vt:lpstr>News Gothic MT</vt:lpstr>
      <vt:lpstr>Office Theme</vt:lpstr>
      <vt:lpstr>PowerPoint Presentation</vt:lpstr>
      <vt:lpstr>US domestic vodka is growing  in terms of volume sales and price per unit and is now double the size of imported Vodka in the US. </vt:lpstr>
      <vt:lpstr>“Gluten Free” is a product attribute that continues to grow across categories. </vt:lpstr>
      <vt:lpstr>Pearl Vodka – NOW DOMESTIC AND GLUTEN FREE!</vt:lpstr>
      <vt:lpstr>About Pearl Vodka - Domestic</vt:lpstr>
      <vt:lpstr>Awards for the Pearl Domestic formulation</vt:lpstr>
      <vt:lpstr>PowerPoint Presentation</vt:lpstr>
      <vt:lpstr>PowerPoint Presentation</vt:lpstr>
      <vt:lpstr>2017 Pearl Programs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Becker</dc:creator>
  <cp:lastModifiedBy>Aimee Loyet</cp:lastModifiedBy>
  <cp:revision>250</cp:revision>
  <cp:lastPrinted>2013-11-07T19:51:15Z</cp:lastPrinted>
  <dcterms:created xsi:type="dcterms:W3CDTF">2013-11-07T17:55:55Z</dcterms:created>
  <dcterms:modified xsi:type="dcterms:W3CDTF">2017-06-13T18:46:43Z</dcterms:modified>
</cp:coreProperties>
</file>